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2"/>
  </p:notesMasterIdLst>
  <p:handoutMasterIdLst>
    <p:handoutMasterId r:id="rId53"/>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Lst>
  <p:sldSz cx="16256000" cy="9144000"/>
  <p:notesSz cx="6858000" cy="9144000"/>
  <p:defaultText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014" autoAdjust="0"/>
    <p:restoredTop sz="63796" autoAdjust="0"/>
  </p:normalViewPr>
  <p:slideViewPr>
    <p:cSldViewPr snapToGrid="0">
      <p:cViewPr varScale="1">
        <p:scale>
          <a:sx n="34" d="100"/>
          <a:sy n="34" d="100"/>
        </p:scale>
        <p:origin x="-112" y="-672"/>
      </p:cViewPr>
      <p:guideLst>
        <p:guide orient="horz" pos="2880"/>
        <p:guide pos="5120"/>
      </p:guideLst>
    </p:cSldViewPr>
  </p:slideViewPr>
  <p:outlineViewPr>
    <p:cViewPr>
      <p:scale>
        <a:sx n="33" d="100"/>
        <a:sy n="33" d="100"/>
      </p:scale>
      <p:origin x="0" y="30336"/>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notesMaster" Target="notesMasters/notesMaster1.xml"/><Relationship Id="rId53" Type="http://schemas.openxmlformats.org/officeDocument/2006/relationships/handoutMaster" Target="handoutMasters/handoutMaster1.xml"/><Relationship Id="rId54" Type="http://schemas.openxmlformats.org/officeDocument/2006/relationships/printerSettings" Target="printerSettings/printerSettings1.bin"/><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10/3/15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10/3/15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09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1" indent="-141099"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05"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63" indent="-195774"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34" indent="-153445" algn="l" defTabSz="121909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726" algn="l" defTabSz="1219090" rtl="0" eaLnBrk="1" latinLnBrk="0" hangingPunct="1">
      <a:defRPr sz="1600" kern="1200">
        <a:solidFill>
          <a:schemeClr val="tx1"/>
        </a:solidFill>
        <a:latin typeface="+mn-lt"/>
        <a:ea typeface="+mn-ea"/>
        <a:cs typeface="+mn-cs"/>
      </a:defRPr>
    </a:lvl6pPr>
    <a:lvl7pPr marL="3657271" algn="l" defTabSz="1219090" rtl="0" eaLnBrk="1" latinLnBrk="0" hangingPunct="1">
      <a:defRPr sz="1600" kern="1200">
        <a:solidFill>
          <a:schemeClr val="tx1"/>
        </a:solidFill>
        <a:latin typeface="+mn-lt"/>
        <a:ea typeface="+mn-ea"/>
        <a:cs typeface="+mn-cs"/>
      </a:defRPr>
    </a:lvl7pPr>
    <a:lvl8pPr marL="4266816" algn="l" defTabSz="1219090" rtl="0" eaLnBrk="1" latinLnBrk="0" hangingPunct="1">
      <a:defRPr sz="1600" kern="1200">
        <a:solidFill>
          <a:schemeClr val="tx1"/>
        </a:solidFill>
        <a:latin typeface="+mn-lt"/>
        <a:ea typeface="+mn-ea"/>
        <a:cs typeface="+mn-cs"/>
      </a:defRPr>
    </a:lvl8pPr>
    <a:lvl9pPr marL="4876361" algn="l" defTabSz="121909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3000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a:t>
            </a:r>
            <a:r>
              <a:rPr lang="en-US" baseline="0" dirty="0" smtClean="0"/>
              <a:t> the chef-apply application on the workstation with the "--help" flag to learn more about it. </a:t>
            </a:r>
          </a:p>
          <a:p>
            <a:endParaRPr lang="en-US" baseline="0" dirty="0" smtClean="0"/>
          </a:p>
          <a:p>
            <a:r>
              <a:rPr lang="en-US" baseline="0" dirty="0" smtClean="0"/>
              <a:t>Reading the output you may be left with more questions. Like what is recipe file? What is recipe text? What are resources?</a:t>
            </a:r>
            <a:endParaRPr lang="en-US" dirty="0" smtClean="0"/>
          </a:p>
          <a:p>
            <a:endParaRPr lang="en-US" dirty="0" smtClean="0"/>
          </a:p>
          <a:p>
            <a:r>
              <a:rPr lang="en-US" dirty="0" smtClean="0"/>
              <a:t>Let</a:t>
            </a:r>
            <a:r>
              <a:rPr lang="en-US" baseline="0" dirty="0" smtClean="0"/>
              <a:t> us start</a:t>
            </a:r>
            <a:r>
              <a:rPr lang="en-US" dirty="0" smtClean="0"/>
              <a:t> answering</a:t>
            </a:r>
            <a:r>
              <a:rPr lang="en-US" baseline="0" dirty="0" smtClean="0"/>
              <a:t> those questions by looking at Chef's documentation.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Afterwards,</a:t>
            </a:r>
            <a:r>
              <a:rPr lang="en-US" baseline="0" dirty="0" smtClean="0"/>
              <a:t> let us </a:t>
            </a:r>
            <a:r>
              <a:rPr lang="en-US" dirty="0" smtClean="0"/>
              <a:t>look at a few examples of resources.</a:t>
            </a:r>
          </a:p>
          <a:p>
            <a:endParaRPr lang="en-US" dirty="0" smtClean="0"/>
          </a:p>
          <a:p>
            <a:r>
              <a:rPr lang="en-US" dirty="0" smtClean="0"/>
              <a:t>Instructor Note: This may sound unusual to ask people to read the documentation</a:t>
            </a:r>
            <a:r>
              <a:rPr lang="en-US" baseline="0" dirty="0" smtClean="0"/>
              <a:t> site </a:t>
            </a:r>
            <a:r>
              <a:rPr lang="en-US" dirty="0" smtClean="0"/>
              <a:t>but it is important that they learn to refer to the documentation. This page in an</a:t>
            </a:r>
            <a:r>
              <a:rPr lang="en-US" baseline="0" dirty="0" smtClean="0"/>
              <a:t> important reference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an example of the</a:t>
            </a:r>
            <a:r>
              <a:rPr lang="en-US" baseline="0" dirty="0" smtClean="0"/>
              <a:t> package resource. T</a:t>
            </a:r>
            <a:r>
              <a:rPr lang="en-US" baseline="0" dirty="0" smtClean="0">
                <a:latin typeface="Inconsolata" panose="020B0609030003000000" pitchFamily="49" charset="0"/>
              </a:rPr>
              <a:t>he </a:t>
            </a:r>
            <a:r>
              <a:rPr lang="en-US" dirty="0" smtClean="0"/>
              <a:t>package named '</a:t>
            </a:r>
            <a:r>
              <a:rPr lang="en-US" dirty="0" err="1" smtClean="0"/>
              <a:t>httpd</a:t>
            </a:r>
            <a:r>
              <a:rPr lang="en-US" dirty="0" smtClean="0"/>
              <a:t>' is installed</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 The default action for the package</a:t>
            </a:r>
            <a:r>
              <a:rPr lang="en-US" baseline="0" dirty="0" smtClean="0"/>
              <a:t> resource is create. When you do not specify an action or attributes you can define it without the do and end block.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Service resources are often defined with two actions. The action method can only take one parameter so to provide two actions you need to specify the two actions within an Array.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t>'</a:t>
            </a:r>
            <a:r>
              <a:rPr lang="en-US" dirty="0" smtClean="0">
                <a:latin typeface="Inconsolata" panose="020B0609030003000000" pitchFamily="49" charset="0"/>
              </a:rPr>
              <a:t>/</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dirty="0" smtClean="0">
                <a:latin typeface="Inconsolata" panose="020B0609030003000000" pitchFamily="49" charset="0"/>
              </a:rPr>
              <a:t>'</a:t>
            </a:r>
            <a:r>
              <a:rPr lang="en-US" baseline="0" dirty="0" smtClean="0">
                <a:latin typeface="Inconsolata" panose="020B0609030003000000" pitchFamily="49" charset="0"/>
              </a:rPr>
              <a:t> </a:t>
            </a:r>
            <a:r>
              <a:rPr lang="en-US" dirty="0" smtClean="0"/>
              <a:t>is created with content "This company is the property..."</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a:t>
            </a:r>
            <a:r>
              <a:rPr lang="en-US" baseline="0" dirty="0" smtClean="0"/>
              <a:t> Note: The default action for the file resource is to create the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a:t>
            </a:r>
            <a:r>
              <a:rPr lang="en-US" dirty="0" smtClean="0"/>
              <a:t>named '</a:t>
            </a:r>
            <a:r>
              <a:rPr lang="en-US" dirty="0" smtClean="0">
                <a:latin typeface="Inconsolata" panose="020B0609030003000000" pitchFamily="49" charset="0"/>
              </a:rPr>
              <a:t>/</a:t>
            </a:r>
            <a:r>
              <a:rPr lang="en-US" dirty="0" err="1" smtClean="0">
                <a:latin typeface="Inconsolata" panose="020B0609030003000000" pitchFamily="49" charset="0"/>
              </a:rPr>
              <a:t>etc</a:t>
            </a:r>
            <a:r>
              <a:rPr lang="en-US" dirty="0" smtClean="0">
                <a:latin typeface="Inconsolata" panose="020B0609030003000000" pitchFamily="49" charset="0"/>
              </a:rPr>
              <a:t>/</a:t>
            </a:r>
            <a:r>
              <a:rPr lang="en-US" dirty="0" err="1" smtClean="0">
                <a:latin typeface="Inconsolata" panose="020B0609030003000000" pitchFamily="49" charset="0"/>
              </a:rPr>
              <a:t>php.ini.default</a:t>
            </a:r>
            <a:r>
              <a:rPr lang="en-US" dirty="0" smtClean="0">
                <a:latin typeface="Inconsolata" panose="020B0609030003000000" pitchFamily="49" charset="0"/>
              </a:rPr>
              <a:t>'</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Instructor Note:</a:t>
            </a:r>
            <a:r>
              <a:rPr lang="en-US" baseline="0" dirty="0" smtClean="0"/>
              <a:t> A resource's default action is based on the principle of least surprise. So they are often creative actions towards the system. This is why the file resource specified here has the action specified. It is not the default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the editor package of your choice. In this example</a:t>
            </a:r>
            <a:r>
              <a:rPr lang="en-US" baseline="0" dirty="0" smtClean="0"/>
              <a:t> we are choosing to install the nano package which installs the nano editor.</a:t>
            </a:r>
            <a:endParaRPr lang="en-US" dirty="0" smtClean="0"/>
          </a:p>
          <a:p>
            <a:endParaRPr lang="en-US" dirty="0" smtClean="0"/>
          </a:p>
          <a:p>
            <a:r>
              <a:rPr lang="en-US" dirty="0" smtClean="0"/>
              <a:t>You are invited</a:t>
            </a:r>
            <a:r>
              <a:rPr lang="en-US" baseline="0" dirty="0" smtClean="0"/>
              <a:t> to change the value here to install the editor of your choice.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endParaRPr lang="en-US" dirty="0" smtClean="0"/>
          </a:p>
          <a:p>
            <a:r>
              <a:rPr lang="en-US" dirty="0" smtClean="0"/>
              <a:t>The </a:t>
            </a:r>
            <a:r>
              <a:rPr lang="en-US" dirty="0" smtClean="0"/>
              <a:t>'</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execution. Then take a guess. Write it down or type out what you think will happen.</a:t>
            </a:r>
            <a:r>
              <a:rPr lang="en-US" baseline="0" dirty="0" smtClean="0"/>
              <a:t> Then execute the command again.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packages on a virtual workstation, use the 'chef-apply' command, create a basic Chef recipe file and define Chef Resources.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Test and repair means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endParaRPr lang="en-US" dirty="0" smtClean="0"/>
          </a:p>
          <a:p>
            <a:pPr marL="228600" indent="-228600">
              <a:buAutoNum type="arabicPeriod"/>
            </a:pPr>
            <a:r>
              <a:rPr lang="en-US" dirty="0" smtClean="0"/>
              <a:t>Save </a:t>
            </a:r>
            <a:r>
              <a:rPr lang="en-US" dirty="0" smtClean="0"/>
              <a:t>the file</a:t>
            </a:r>
            <a:r>
              <a:rPr lang="en-US" baseline="0" dirty="0" smtClean="0"/>
              <a:t> and r</a:t>
            </a:r>
            <a:r>
              <a:rPr lang="en-US" dirty="0" smtClean="0"/>
              <a:t>eturn to the terminal and the `chef-apply` command</a:t>
            </a:r>
            <a:r>
              <a:rPr lang="en-US" dirty="0" smtClean="0"/>
              <a:t>.</a:t>
            </a:r>
          </a:p>
          <a:p>
            <a:pPr marL="228600" indent="-228600">
              <a:buAutoNum type="arabicPeriod"/>
            </a:pPr>
            <a:endParaRPr lang="en-US" dirty="0" smtClean="0"/>
          </a:p>
          <a:p>
            <a:pPr marL="228600" indent="-228600">
              <a:buAutoNum type="arabicPeriod"/>
            </a:pPr>
            <a:endParaRPr lang="en-US" dirty="0" smtClean="0"/>
          </a:p>
          <a:p>
            <a:pPr marL="0" indent="0">
              <a:buNone/>
            </a:pPr>
            <a:r>
              <a:rPr lang="en-US" dirty="0" smtClean="0"/>
              <a:t>Instructor Note: The default action is to create the file.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b="0" dirty="0" smtClean="0"/>
              <a:t>help'</a:t>
            </a:r>
            <a:r>
              <a:rPr lang="en-US" dirty="0" smtClean="0"/>
              <a:t> flag</a:t>
            </a:r>
            <a:r>
              <a:rPr lang="en-US" baseline="0" dirty="0" smtClean="0"/>
              <a:t> </a:t>
            </a:r>
            <a:r>
              <a:rPr lang="en-US" dirty="0" smtClean="0"/>
              <a:t>again, it </a:t>
            </a:r>
            <a:r>
              <a:rPr lang="en-US" baseline="0" dirty="0" smtClean="0"/>
              <a:t>looks</a:t>
            </a:r>
            <a:r>
              <a:rPr lang="en-US" dirty="0" smtClean="0"/>
              <a:t> like you 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Type the specified command</a:t>
            </a:r>
            <a:r>
              <a:rPr lang="en-US" b="0" baseline="0" dirty="0" smtClean="0"/>
              <a:t> </a:t>
            </a:r>
            <a:r>
              <a:rPr lang="en-US" baseline="0" dirty="0" smtClean="0"/>
              <a:t>to apply the recipe file. Y</a:t>
            </a:r>
            <a:r>
              <a:rPr lang="en-US" dirty="0" smtClean="0"/>
              <a:t>ou should see that a file named 'hello.txt' was created and the contents updated to include your 'Hello, World!' text</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a:t>
            </a:r>
            <a:r>
              <a:rPr lang="en-US" baseline="0" dirty="0" smtClean="0"/>
              <a:t> The output that shows the contents of the file have been modified is being displayed in a format similar to a git diff (http://</a:t>
            </a:r>
            <a:r>
              <a:rPr lang="en-US" baseline="0" dirty="0" err="1" smtClean="0"/>
              <a:t>stackoverflow.com</a:t>
            </a:r>
            <a:r>
              <a:rPr lang="en-US" baseline="0" dirty="0" smtClean="0"/>
              <a:t>/questions/2529441/how-to-read-the-output-from-git-diff).</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Lets look at the</a:t>
            </a:r>
            <a:r>
              <a:rPr lang="en-US" baseline="0" dirty="0" smtClean="0"/>
              <a:t> contents of the</a:t>
            </a:r>
            <a:r>
              <a:rPr lang="en-US" dirty="0" smtClean="0"/>
              <a:t> '</a:t>
            </a:r>
            <a:r>
              <a:rPr lang="en-US" dirty="0" err="1" smtClean="0"/>
              <a:t>hello.txt</a:t>
            </a:r>
            <a:r>
              <a:rPr lang="en-US" dirty="0" smtClean="0"/>
              <a:t>' file</a:t>
            </a:r>
            <a:r>
              <a:rPr lang="en-US" baseline="0" dirty="0" smtClean="0"/>
              <a:t> to prove that it was created and the contents of file is what we wrote in the recipe.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a:t>
            </a:r>
            <a:r>
              <a:rPr lang="en-US" sz="1200" dirty="0" err="1" smtClean="0"/>
              <a:t>hello.txt</a:t>
            </a:r>
            <a:r>
              <a:rPr lang="en-US" sz="1200" dirty="0" smtClean="0"/>
              <a:t>'. Save the file with the new contents.</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think about what will</a:t>
            </a:r>
            <a:r>
              <a:rPr lang="en-US" sz="1200" baseline="0" dirty="0" smtClean="0"/>
              <a:t> </a:t>
            </a:r>
            <a:r>
              <a:rPr lang="en-US" sz="1200" dirty="0" smtClean="0"/>
              <a:t>happen if you applied this recipe file again.</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use `chef-apply</a:t>
            </a:r>
            <a:r>
              <a:rPr lang="en-US" sz="1200" baseline="0" dirty="0" smtClean="0"/>
              <a:t>` to </a:t>
            </a:r>
            <a:r>
              <a:rPr lang="en-US" sz="1200" dirty="0" smtClean="0"/>
              <a:t>apply the</a:t>
            </a:r>
            <a:r>
              <a:rPr lang="en-US" sz="1200" baseline="0" dirty="0" smtClean="0"/>
              <a:t> recipe file again.</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During</a:t>
            </a:r>
            <a:r>
              <a:rPr lang="en-US" baseline="0" dirty="0" smtClean="0"/>
              <a:t> this course we are going to need our workstations to have an editor installed. </a:t>
            </a:r>
            <a:r>
              <a:rPr lang="en-US" dirty="0" smtClean="0"/>
              <a:t>There are at least three command-line editors that we can choose from</a:t>
            </a:r>
            <a:r>
              <a:rPr lang="en-US" baseline="0" dirty="0" smtClean="0"/>
              <a:t> on the Linux workstation: Emacs, Nano, or Vim.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of course, what would happen if the file was removed?</a:t>
            </a:r>
          </a:p>
          <a:p>
            <a:endParaRPr lang="en-US" dirty="0" smtClean="0"/>
          </a:p>
          <a:p>
            <a:r>
              <a:rPr lang="en-US" dirty="0" smtClean="0"/>
              <a:t>At this point you hopefully you are starting to understand the concept of test and repair.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would happen</a:t>
            </a:r>
            <a:r>
              <a:rPr lang="en-US" baseline="0" dirty="0" smtClean="0"/>
              <a:t> if the file permissions, owner or group of the file changed? In the resource that we defined have we specified the values that we desired in our policy.</a:t>
            </a:r>
            <a:endParaRPr lang="en-US" dirty="0" smtClean="0"/>
          </a:p>
          <a:p>
            <a:endParaRPr lang="en-US" dirty="0" smtClean="0"/>
          </a:p>
          <a:p>
            <a:r>
              <a:rPr lang="en-US" dirty="0" smtClean="0"/>
              <a:t>Instructor</a:t>
            </a:r>
            <a:r>
              <a:rPr lang="en-US" baseline="0" dirty="0" smtClean="0"/>
              <a:t> Note: The learner is encouraged to change the file permissions, owner, and group here but it is not required. From the resource definition they have not set any of these attributes so Chef is relying on the default values provided by the file resource. This prepares them for the next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recipe</a:t>
            </a:r>
            <a:r>
              <a:rPr lang="en-US" baseline="0"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attributes</a:t>
            </a:r>
            <a:r>
              <a:rPr lang="en-US" baseline="0" dirty="0" smtClean="0"/>
              <a:t> </a:t>
            </a:r>
            <a:r>
              <a:rPr lang="en-US" dirty="0" smtClean="0"/>
              <a:t>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Could </a:t>
            </a:r>
            <a:r>
              <a:rPr lang="en-US" dirty="0" smtClean="0"/>
              <a:t>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the the</a:t>
            </a:r>
            <a:r>
              <a:rPr lang="en-US" baseline="0" dirty="0" smtClean="0"/>
              <a:t> recipe file and add the action, if necessary, and </a:t>
            </a:r>
            <a:r>
              <a:rPr lang="en-US" dirty="0" smtClean="0"/>
              <a:t>attributes for mode, owner and group.</a:t>
            </a:r>
          </a:p>
          <a:p>
            <a:endParaRPr lang="en-US" dirty="0" smtClean="0"/>
          </a:p>
          <a:p>
            <a:r>
              <a:rPr lang="en-US" dirty="0" smtClean="0"/>
              <a:t>Instructor</a:t>
            </a:r>
            <a:r>
              <a:rPr lang="en-US" baseline="0" dirty="0" smtClean="0"/>
              <a:t> Note: Allow 10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we tend to save ourselves the keystrokes and forgo expressing them.</a:t>
            </a:r>
          </a:p>
          <a:p>
            <a:endParaRPr lang="en-US" dirty="0" smtClean="0"/>
          </a:p>
          <a:p>
            <a:r>
              <a:rPr lang="en-US" dirty="0" smtClean="0"/>
              <a:t>The file resource in the</a:t>
            </a:r>
            <a:r>
              <a:rPr lang="en-US" baseline="0" dirty="0" smtClean="0"/>
              <a:t> recipe </a:t>
            </a:r>
            <a:r>
              <a:rPr lang="en-US" dirty="0" smtClean="0"/>
              <a:t>may or</a:t>
            </a:r>
            <a:r>
              <a:rPr lang="en-US" baseline="0" dirty="0" smtClean="0"/>
              <a:t> may not need to specify the </a:t>
            </a:r>
            <a:r>
              <a:rPr lang="en-US" dirty="0" smtClean="0"/>
              <a:t>three attributes: mode; owner; and group.</a:t>
            </a:r>
            <a:endParaRPr lang="en-US" baseline="0" dirty="0" smtClean="0"/>
          </a:p>
          <a:p>
            <a:endParaRPr lang="en-US" dirty="0" smtClean="0"/>
          </a:p>
          <a:p>
            <a:r>
              <a:rPr lang="en-US" dirty="0" smtClean="0"/>
              <a:t>The mode default</a:t>
            </a:r>
            <a:r>
              <a:rPr lang="en-US" baseline="0" dirty="0" smtClean="0"/>
              <a:t> value is "0644". That value could change depending on the Operating System we are currently running.</a:t>
            </a:r>
          </a:p>
          <a:p>
            <a:r>
              <a:rPr lang="en-US" baseline="0" dirty="0" smtClean="0"/>
              <a:t>The default owner is the current user. That value could change depending on who applies this policy.</a:t>
            </a:r>
          </a:p>
          <a:p>
            <a:r>
              <a:rPr lang="en-US" baseline="0" dirty="0" smtClean="0"/>
              <a:t>The default group is the POSIX group. In this instance this will be root. This could change depending on the system.</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baseline="0" dirty="0" smtClean="0"/>
              <a:t>Create a recipe </a:t>
            </a:r>
            <a:r>
              <a:rPr lang="en-US" baseline="0" dirty="0" smtClean="0"/>
              <a:t>that </a:t>
            </a:r>
            <a:r>
              <a:rPr lang="en-US" baseline="0" dirty="0" smtClean="0"/>
              <a:t>defines the following resource as its policy. When you are done defining the policy apply the policy to the system</a:t>
            </a:r>
            <a:r>
              <a:rPr lang="en-US" baseline="0" dirty="0" smtClean="0"/>
              <a:t>.</a:t>
            </a:r>
          </a:p>
          <a:p>
            <a:pPr marL="0" indent="0">
              <a:buFont typeface="Arial" panose="020B0604020202020204" pitchFamily="34" charset="0"/>
              <a:buNone/>
            </a:pPr>
            <a:endParaRPr lang="en-US" baseline="0" dirty="0" smtClean="0"/>
          </a:p>
          <a:p>
            <a:pPr marL="0" marR="0" indent="0" algn="l" defTabSz="121909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Instructor</a:t>
            </a:r>
            <a:r>
              <a:rPr lang="en-US" baseline="0" dirty="0" smtClean="0"/>
              <a:t> Note: Allow 15 minutes to complete this exercise.</a:t>
            </a:r>
            <a:endParaRPr lang="en-US" dirty="0" smtClean="0"/>
          </a:p>
          <a:p>
            <a:pPr marL="0" indent="0">
              <a:buFont typeface="Arial" panose="020B0604020202020204" pitchFamily="34" charset="0"/>
              <a:buNone/>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931014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a</a:t>
            </a:r>
            <a:r>
              <a:rPr lang="en-US" baseline="0" dirty="0" smtClean="0"/>
              <a:t> </a:t>
            </a:r>
            <a:r>
              <a:rPr lang="en-US" dirty="0" smtClean="0"/>
              <a:t>version of the recipe</a:t>
            </a:r>
            <a:r>
              <a:rPr lang="en-US" baseline="0" dirty="0" smtClean="0"/>
              <a:t> </a:t>
            </a:r>
            <a:r>
              <a:rPr lang="en-US" dirty="0" smtClean="0"/>
              <a:t>file that installs all the editors, our tree package, and creates the message-of -the-day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This is</a:t>
            </a:r>
            <a:r>
              <a:rPr lang="en-US" baseline="0" dirty="0" smtClean="0"/>
              <a:t> how you apply the created recipe.</a:t>
            </a:r>
            <a:endParaRPr lang="en-US" dirty="0" smtClean="0"/>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this Resources module with 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person</a:t>
            </a:r>
            <a:r>
              <a:rPr lang="en-US" baseline="0" dirty="0" smtClean="0"/>
              <a:t> </a:t>
            </a:r>
            <a:r>
              <a:rPr lang="en-US" dirty="0" smtClean="0"/>
              <a:t>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p>
          <a:p>
            <a:endParaRPr lang="en-US" dirty="0" smtClean="0"/>
          </a:p>
          <a:p>
            <a:r>
              <a:rPr lang="en-US" dirty="0" smtClean="0"/>
              <a:t>One of the best ways to learn a technology is to apply the technology in every situation that it can be applied. A number of chef tools are installed on the system so lets put them to use.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2.emf"/><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2.emf"/><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5" y="322704"/>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200"/>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sp>
        <p:nvSpPr>
          <p:cNvPr id="12" name="Title 1"/>
          <p:cNvSpPr txBox="1">
            <a:spLocks/>
          </p:cNvSpPr>
          <p:nvPr userDrawn="1"/>
        </p:nvSpPr>
        <p:spPr bwMode="white">
          <a:xfrm>
            <a:off x="8236089"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Success</a:t>
            </a:r>
            <a:endParaRPr lang="en-US" sz="5900" dirty="0"/>
          </a:p>
        </p:txBody>
      </p:sp>
      <p:sp>
        <p:nvSpPr>
          <p:cNvPr id="13" name="Title 1"/>
          <p:cNvSpPr txBox="1">
            <a:spLocks/>
          </p:cNvSpPr>
          <p:nvPr userDrawn="1"/>
        </p:nvSpPr>
        <p:spPr bwMode="white">
          <a:xfrm>
            <a:off x="622768" y="312661"/>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900" dirty="0" smtClean="0"/>
              <a:t>Problem</a:t>
            </a:r>
            <a:endParaRPr lang="en-US" sz="59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1"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8"/>
            <a:ext cx="7310968" cy="7069380"/>
          </a:xfrm>
        </p:spPr>
        <p:txBody>
          <a:bodyPr lIns="91438" tIns="91438">
            <a:norm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17" tIns="121917" rIns="121917" bIns="121917"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17" tIns="121917" rIns="121917" bIns="121917"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4" y="1179744"/>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1" y="268017"/>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3" y="259541"/>
            <a:ext cx="7376583" cy="836083"/>
          </a:xfrm>
        </p:spPr>
        <p:txBody>
          <a:bodyPr anchor="ctr">
            <a:noAutofit/>
          </a:bodyPr>
          <a:lstStyle>
            <a:lvl1pPr marL="0" indent="0" algn="ctr">
              <a:buFontTx/>
              <a:buNone/>
              <a:defRPr sz="59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17" tIns="121917" rIns="121917" bIns="121917" rtlCol="0" anchor="ctr">
            <a:noAutofit/>
          </a:bodyPr>
          <a:lstStyle/>
          <a:p>
            <a:endParaRPr lang="en-US" sz="169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9" y="318790"/>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4" y="3505073"/>
            <a:ext cx="10974132" cy="2544287"/>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8" y="1337151"/>
            <a:ext cx="14332405" cy="566391"/>
          </a:xfrm>
          <a:ln>
            <a:noFill/>
          </a:ln>
        </p:spPr>
        <p:style>
          <a:lnRef idx="2">
            <a:schemeClr val="accent1"/>
          </a:lnRef>
          <a:fillRef idx="1">
            <a:schemeClr val="lt1"/>
          </a:fillRef>
          <a:effectRef idx="0">
            <a:schemeClr val="accent1"/>
          </a:effectRef>
          <a:fontRef idx="none"/>
        </p:style>
        <p:txBody>
          <a:bodyPr lIns="91438" tIns="0" bIns="0" anchor="ctr" anchorCtr="0">
            <a:normAutofit/>
          </a:bodyPr>
          <a:lstStyle>
            <a:lvl1pPr marL="0" indent="0">
              <a:buNone/>
              <a:defRPr sz="43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4"/>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2" y="304801"/>
            <a:ext cx="14337079" cy="827577"/>
          </a:xfrm>
        </p:spPr>
        <p:txBody>
          <a:bodyPr/>
          <a:lstStyle>
            <a:lvl1pPr>
              <a:defRPr sz="5900"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17" tIns="121917" rIns="121917" bIns="121917"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Code</a:t>
            </a:r>
            <a:endParaRPr lang="en-US" dirty="0"/>
          </a:p>
        </p:txBody>
      </p:sp>
      <p:sp>
        <p:nvSpPr>
          <p:cNvPr id="16" name="Content Placeholder 3"/>
          <p:cNvSpPr>
            <a:spLocks noGrp="1"/>
          </p:cNvSpPr>
          <p:nvPr>
            <p:ph sz="quarter" idx="10" hasCustomPrompt="1"/>
          </p:nvPr>
        </p:nvSpPr>
        <p:spPr>
          <a:xfrm>
            <a:off x="609915" y="1348278"/>
            <a:ext cx="14934884"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5" y="2775889"/>
            <a:ext cx="14925911"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1" y="3444564"/>
            <a:ext cx="14925911"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6" y="1348278"/>
            <a:ext cx="7310937" cy="7064204"/>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9"/>
            <a:ext cx="7285940"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4"/>
            <a:ext cx="7285940"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4" y="8518868"/>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5" y="1348278"/>
            <a:ext cx="14934855" cy="341081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9"/>
            <a:ext cx="14934888" cy="340842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6" y="2775889"/>
            <a:ext cx="14925909"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2" y="3444564"/>
            <a:ext cx="14925909"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3"/>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7" y="1181820"/>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1" y="610930"/>
            <a:ext cx="3162292" cy="3118372"/>
          </a:xfrm>
          <a:prstGeom prst="rect">
            <a:avLst/>
          </a:prstGeom>
        </p:spPr>
      </p:pic>
      <p:sp>
        <p:nvSpPr>
          <p:cNvPr id="14"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7"/>
            <a:ext cx="10972800" cy="1337551"/>
          </a:xfrm>
        </p:spPr>
        <p:txBody>
          <a:bodyPr wrap="square" lIns="91438" tIns="91438" rIns="91438" bIns="91438"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60837"/>
          </a:xfrm>
        </p:spPr>
        <p:txBody>
          <a:bodyPr wrap="square" lIns="91438" tIns="91438" rIns="91438" bIns="91438">
            <a:spAutoFit/>
          </a:bodyPr>
          <a:lstStyle>
            <a:lvl1pPr marL="0" indent="0" algn="l">
              <a:lnSpc>
                <a:spcPct val="90000"/>
              </a:lnSpc>
              <a:spcBef>
                <a:spcPts val="0"/>
              </a:spcBef>
              <a:buNone/>
              <a:defRPr sz="2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7"/>
            <a:ext cx="10972800" cy="512897"/>
          </a:xfrm>
        </p:spPr>
        <p:txBody>
          <a:bodyPr wrap="square" lIns="91438" tIns="91438" rIns="91438" bIns="91438">
            <a:spAutoFit/>
          </a:bodyPr>
          <a:lstStyle>
            <a:lvl1pPr marL="0" indent="0">
              <a:buNone/>
              <a:defRPr sz="2100" b="0" baseline="0">
                <a:solidFill>
                  <a:schemeClr val="accent3">
                    <a:lumMod val="50000"/>
                  </a:schemeClr>
                </a:solidFill>
              </a:defRPr>
            </a:lvl1pPr>
            <a:lvl2pPr marL="309019" indent="0">
              <a:buNone/>
              <a:defRPr sz="2100" b="1"/>
            </a:lvl2pPr>
            <a:lvl3pPr marL="609570" indent="0">
              <a:buNone/>
              <a:defRPr sz="2100" b="1"/>
            </a:lvl3pPr>
            <a:lvl4pPr marL="840275" indent="0">
              <a:buNone/>
              <a:defRPr sz="2100" b="1"/>
            </a:lvl4pPr>
            <a:lvl5pPr marL="1068863" indent="0">
              <a:buNone/>
              <a:defRPr sz="21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528055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3"/>
            <a:ext cx="14423693" cy="609651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8" y="1590361"/>
            <a:ext cx="557823" cy="354979"/>
          </a:xfrm>
          <a:prstGeom prst="rect">
            <a:avLst/>
          </a:prstGeom>
        </p:spPr>
      </p:pic>
    </p:spTree>
    <p:extLst>
      <p:ext uri="{BB962C8B-B14F-4D97-AF65-F5344CB8AC3E}">
        <p14:creationId xmlns:p14="http://schemas.microsoft.com/office/powerpoint/2010/main" val="436743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4"/>
            <a:ext cx="14423693" cy="5849089"/>
          </a:xfrm>
          <a:solidFill>
            <a:schemeClr val="tx2"/>
          </a:solidFill>
          <a:ln w="12700">
            <a:solidFill>
              <a:schemeClr val="tx2"/>
            </a:solidFill>
            <a:prstDash val="dash"/>
          </a:ln>
        </p:spPr>
        <p:txBody>
          <a:bodyPr lIns="91438" tIns="45719" rIns="91438" bIns="45719">
            <a:no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6"/>
            <a:ext cx="704149" cy="537891"/>
          </a:xfrm>
          <a:prstGeom prst="rect">
            <a:avLst/>
          </a:prstGeom>
        </p:spPr>
      </p:pic>
      <p:sp>
        <p:nvSpPr>
          <p:cNvPr id="9" name="Text Placeholder 4"/>
          <p:cNvSpPr>
            <a:spLocks noGrp="1"/>
          </p:cNvSpPr>
          <p:nvPr>
            <p:ph type="body" sz="quarter" idx="11" hasCustomPrompt="1"/>
          </p:nvPr>
        </p:nvSpPr>
        <p:spPr>
          <a:xfrm>
            <a:off x="1121104" y="1337150"/>
            <a:ext cx="14422528" cy="729785"/>
          </a:xfrm>
          <a:solidFill>
            <a:schemeClr val="tx2">
              <a:lumMod val="95000"/>
              <a:lumOff val="5000"/>
            </a:schemeClr>
          </a:solidFill>
        </p:spPr>
        <p:txBody>
          <a:bodyPr lIns="91438" tIns="0" bIns="0" anchor="ctr" anchorCtr="0">
            <a:noAutofit/>
          </a:bodyPr>
          <a:lstStyle>
            <a:lvl1pPr marL="0" indent="0">
              <a:lnSpc>
                <a:spcPct val="100000"/>
              </a:lnSpc>
              <a:buNone/>
              <a:defRPr sz="37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9" y="3237376"/>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1936043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8"/>
            <a:ext cx="14423693" cy="3386667"/>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baseline="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7" name="Content Placeholder 5"/>
          <p:cNvSpPr>
            <a:spLocks noGrp="1"/>
          </p:cNvSpPr>
          <p:nvPr>
            <p:ph sz="quarter" idx="12"/>
          </p:nvPr>
        </p:nvSpPr>
        <p:spPr>
          <a:xfrm>
            <a:off x="1121106" y="5620512"/>
            <a:ext cx="14423695" cy="2926080"/>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3" y="3530281"/>
            <a:ext cx="14404273"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6"/>
            <a:ext cx="14404273"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760836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1"/>
            <a:ext cx="14935200" cy="827577"/>
          </a:xfrm>
        </p:spPr>
        <p:txBody>
          <a:bodyPr/>
          <a:lstStyle>
            <a:lvl1pPr>
              <a:defRPr sz="59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6" y="2113747"/>
            <a:ext cx="7065287" cy="6298733"/>
          </a:xfrm>
          <a:ln w="12700">
            <a:solidFill>
              <a:schemeClr val="tx2"/>
            </a:solidFill>
            <a:prstDash val="dash"/>
          </a:ln>
        </p:spPr>
        <p:txBody>
          <a:bodyPr lIns="91438" tIns="45719" rIns="91438" bIns="45719">
            <a:normAutofit/>
          </a:bodyPr>
          <a:lstStyle>
            <a:lvl1pPr marL="0" marR="0" indent="0" algn="l" defTabSz="1219090" rtl="0" eaLnBrk="1" fontAlgn="auto" latinLnBrk="0" hangingPunct="1">
              <a:lnSpc>
                <a:spcPct val="100000"/>
              </a:lnSpc>
              <a:spcBef>
                <a:spcPts val="800"/>
              </a:spcBef>
              <a:spcAft>
                <a:spcPts val="0"/>
              </a:spcAft>
              <a:buClrTx/>
              <a:buSzPct val="90000"/>
              <a:buFont typeface="Arial" pitchFamily="34" charset="0"/>
              <a:buNone/>
              <a:tabLst/>
              <a:defRPr sz="3700">
                <a:latin typeface="Inconsolata"/>
                <a:cs typeface="Inconsolata"/>
              </a:defRPr>
            </a:lvl1pPr>
          </a:lstStyle>
          <a:p>
            <a:pPr lvl="0"/>
            <a:r>
              <a:rPr lang="en-US" dirty="0" smtClean="0"/>
              <a:t>Body Level One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09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1"/>
            <a:ext cx="14422528" cy="566391"/>
          </a:xfrm>
          <a:solidFill>
            <a:schemeClr val="bg1">
              <a:lumMod val="85000"/>
              <a:alpha val="50000"/>
            </a:schemeClr>
          </a:solidFill>
        </p:spPr>
        <p:txBody>
          <a:bodyPr lIns="91438" bIns="91438" anchor="ctr" anchorCtr="0">
            <a:normAutofit/>
          </a:bodyPr>
          <a:lstStyle>
            <a:lvl1pPr marL="0" indent="0">
              <a:buNone/>
              <a:defRPr sz="43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3"/>
            <a:ext cx="412824" cy="571604"/>
          </a:xfrm>
          <a:prstGeom prst="rect">
            <a:avLst/>
          </a:prstGeom>
        </p:spPr>
      </p:pic>
      <p:sp>
        <p:nvSpPr>
          <p:cNvPr id="6" name="Content Placeholder 5"/>
          <p:cNvSpPr>
            <a:spLocks noGrp="1"/>
          </p:cNvSpPr>
          <p:nvPr>
            <p:ph sz="quarter" idx="12"/>
          </p:nvPr>
        </p:nvSpPr>
        <p:spPr>
          <a:xfrm>
            <a:off x="8478347" y="2113749"/>
            <a:ext cx="7066455" cy="6294529"/>
          </a:xfrm>
        </p:spPr>
        <p:txBody>
          <a:bodyPr>
            <a:noAutofit/>
          </a:bodyPr>
          <a:lstStyle>
            <a:lvl1pPr>
              <a:defRPr sz="4300"/>
            </a:lvl1pPr>
            <a:lvl2pPr>
              <a:defRPr sz="3200"/>
            </a:lvl2pPr>
            <a:lvl3pPr>
              <a:defRPr sz="2400"/>
            </a:lvl3pPr>
            <a:lvl4pPr>
              <a:defRPr sz="19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4"/>
            <a:ext cx="7045184" cy="659007"/>
          </a:xfrm>
          <a:solidFill>
            <a:srgbClr val="FF0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38" bIns="594345">
            <a:noAutofit/>
          </a:bodyPr>
          <a:lstStyle>
            <a:lvl1pPr marL="0" indent="0" algn="r">
              <a:buFontTx/>
              <a:buNone/>
              <a:defRPr sz="43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5" y="322704"/>
            <a:ext cx="782233" cy="793251"/>
          </a:xfrm>
          <a:prstGeom prst="rect">
            <a:avLst/>
          </a:prstGeom>
        </p:spPr>
      </p:pic>
    </p:spTree>
    <p:extLst>
      <p:ext uri="{BB962C8B-B14F-4D97-AF65-F5344CB8AC3E}">
        <p14:creationId xmlns:p14="http://schemas.microsoft.com/office/powerpoint/2010/main" val="9883554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6" y="493870"/>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solidFill>
                <a:schemeClr val="bg1">
                  <a:lumMod val="85000"/>
                </a:schemeClr>
              </a:solidFill>
            </a:endParaRPr>
          </a:p>
        </p:txBody>
      </p:sp>
      <p:sp>
        <p:nvSpPr>
          <p:cNvPr id="17" name="TextBox 16"/>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17" tIns="121917" rIns="121917" bIns="121917"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2" y="488145"/>
            <a:ext cx="11554287"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400"/>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6"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1" cy="240053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5" y="5316751"/>
            <a:ext cx="11018907" cy="1631135"/>
          </a:xfrm>
          <a:prstGeom prst="rect">
            <a:avLst/>
          </a:prstGeom>
        </p:spPr>
        <p:txBody>
          <a:bodyPr vert="horz" wrap="square" lIns="121917" tIns="121917" rIns="121917" bIns="121917" rtlCol="0">
            <a:normAutofit/>
          </a:bodyPr>
          <a:lstStyle/>
          <a:p>
            <a:endParaRPr lang="en-US" sz="3200" dirty="0" smtClean="0"/>
          </a:p>
        </p:txBody>
      </p:sp>
      <p:sp>
        <p:nvSpPr>
          <p:cNvPr id="25" name="TextBox 24"/>
          <p:cNvSpPr txBox="1"/>
          <p:nvPr userDrawn="1"/>
        </p:nvSpPr>
        <p:spPr bwMode="white">
          <a:xfrm>
            <a:off x="2228685" y="5129979"/>
            <a:ext cx="11778401" cy="784439"/>
          </a:xfrm>
          <a:prstGeom prst="rect">
            <a:avLst/>
          </a:prstGeom>
        </p:spPr>
        <p:txBody>
          <a:bodyPr vert="horz" wrap="square" lIns="121917" tIns="121917" rIns="121917" bIns="121917"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4" y="5989431"/>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900"/>
            <a:ext cx="11319040" cy="1528233"/>
          </a:xfrm>
        </p:spPr>
        <p:txBody>
          <a:bodyPr anchor="ctr">
            <a:normAutofit/>
          </a:bodyPr>
          <a:lstStyle>
            <a:lvl1pPr marL="121914" indent="0">
              <a:spcBef>
                <a:spcPts val="800"/>
              </a:spcBef>
              <a:buNone/>
              <a:defRPr sz="37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3" y="551456"/>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7134276"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1" y="551455"/>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9" y="482874"/>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1"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4"/>
            <a:ext cx="3657600" cy="486833"/>
          </a:xfrm>
          <a:prstGeom prst="rect">
            <a:avLst/>
          </a:prstGeom>
        </p:spPr>
        <p:txBody>
          <a:bodyPr/>
          <a:lstStyle>
            <a:lvl1pPr algn="ctr">
              <a:defRPr sz="19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5"/>
            <a:ext cx="731824" cy="292388"/>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900" b="0" dirty="0" smtClean="0">
                <a:solidFill>
                  <a:srgbClr val="7D868C"/>
                </a:solidFill>
                <a:latin typeface="+mn-lt"/>
                <a:cs typeface="Arial" panose="020B0604020202020204" pitchFamily="34" charset="0"/>
              </a:rPr>
              <a:t>2-</a:t>
            </a:r>
            <a:endParaRPr lang="en-US" sz="19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2" y="488145"/>
            <a:ext cx="12824551" cy="2378219"/>
          </a:xfrm>
          <a:prstGeom prst="rect">
            <a:avLst/>
          </a:prstGeom>
          <a:noFill/>
          <a:ln>
            <a:noFill/>
          </a:ln>
          <a:effectLst/>
        </p:spPr>
        <p:txBody>
          <a:bodyPr vert="horz" wrap="square" lIns="121917" tIns="121917" rIns="121917" bIns="121917" rtlCol="0" anchor="ctr">
            <a:noAutofit/>
          </a:bodyPr>
          <a:lstStyle/>
          <a:p>
            <a:r>
              <a:rPr lang="en-US" sz="169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38" tIns="91438" rIns="91438" bIns="91438"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4" y="3506119"/>
            <a:ext cx="10974132" cy="3346421"/>
          </a:xfrm>
        </p:spPr>
        <p:txBody>
          <a:bodyPr wrap="square" lIns="91438" tIns="91438" rIns="91438" bIns="91438">
            <a:noAutofit/>
          </a:bodyPr>
          <a:lstStyle>
            <a:lvl1pPr marL="0" indent="0" algn="l">
              <a:lnSpc>
                <a:spcPct val="100000"/>
              </a:lnSpc>
              <a:spcBef>
                <a:spcPts val="0"/>
              </a:spcBef>
              <a:buNone/>
              <a:defRPr sz="3700" baseline="0">
                <a:solidFill>
                  <a:schemeClr val="accent3">
                    <a:lumMod val="50000"/>
                  </a:schemeClr>
                </a:solidFill>
                <a:latin typeface="Inconsolata"/>
                <a:cs typeface="Inconsolata"/>
              </a:defRPr>
            </a:lvl1pPr>
            <a:lvl2pPr marL="609546" indent="0" algn="ctr">
              <a:buNone/>
              <a:defRPr>
                <a:solidFill>
                  <a:schemeClr val="tx1">
                    <a:tint val="75000"/>
                  </a:schemeClr>
                </a:solidFill>
              </a:defRPr>
            </a:lvl2pPr>
            <a:lvl3pPr marL="1219090" indent="0" algn="ctr">
              <a:buNone/>
              <a:defRPr>
                <a:solidFill>
                  <a:schemeClr val="tx1">
                    <a:tint val="75000"/>
                  </a:schemeClr>
                </a:solidFill>
              </a:defRPr>
            </a:lvl3pPr>
            <a:lvl4pPr marL="1828636" indent="0" algn="ctr">
              <a:buNone/>
              <a:defRPr>
                <a:solidFill>
                  <a:schemeClr val="tx1">
                    <a:tint val="75000"/>
                  </a:schemeClr>
                </a:solidFill>
              </a:defRPr>
            </a:lvl4pPr>
            <a:lvl5pPr marL="2438182" indent="0" algn="ctr">
              <a:buNone/>
              <a:defRPr>
                <a:solidFill>
                  <a:schemeClr val="tx1">
                    <a:tint val="75000"/>
                  </a:schemeClr>
                </a:solidFill>
              </a:defRPr>
            </a:lvl5pPr>
            <a:lvl6pPr marL="3047726" indent="0" algn="ctr">
              <a:buNone/>
              <a:defRPr>
                <a:solidFill>
                  <a:schemeClr val="tx1">
                    <a:tint val="75000"/>
                  </a:schemeClr>
                </a:solidFill>
              </a:defRPr>
            </a:lvl6pPr>
            <a:lvl7pPr marL="3657271" indent="0" algn="ctr">
              <a:buNone/>
              <a:defRPr>
                <a:solidFill>
                  <a:schemeClr val="tx1">
                    <a:tint val="75000"/>
                  </a:schemeClr>
                </a:solidFill>
              </a:defRPr>
            </a:lvl7pPr>
            <a:lvl8pPr marL="4266816" indent="0" algn="ctr">
              <a:buNone/>
              <a:defRPr>
                <a:solidFill>
                  <a:schemeClr val="tx1">
                    <a:tint val="75000"/>
                  </a:schemeClr>
                </a:solidFill>
              </a:defRPr>
            </a:lvl8pPr>
            <a:lvl9pPr marL="4876361"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3" y="298922"/>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theme" Target="../theme/theme1.xml"/><Relationship Id="rId26"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2"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6"/>
            <a:ext cx="5486400" cy="486833"/>
          </a:xfrm>
          <a:prstGeom prst="rect">
            <a:avLst/>
          </a:prstGeom>
        </p:spPr>
        <p:txBody>
          <a:bodyPr vert="horz" lIns="91438" tIns="45719" rIns="91438" bIns="45719"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6"/>
            <a:ext cx="3657600" cy="486833"/>
          </a:xfrm>
          <a:prstGeom prst="rect">
            <a:avLst/>
          </a:prstGeom>
        </p:spPr>
        <p:txBody>
          <a:bodyPr vert="horz" lIns="91438" tIns="45719" rIns="91438" bIns="45719"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81" y="8178793"/>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090" rtl="0" eaLnBrk="1" latinLnBrk="0" hangingPunct="1">
        <a:lnSpc>
          <a:spcPct val="90000"/>
        </a:lnSpc>
        <a:spcBef>
          <a:spcPct val="0"/>
        </a:spcBef>
        <a:buNone/>
        <a:defRPr lang="en-US" sz="5900" b="1" kern="1200" cap="none" spc="0" baseline="0" dirty="0" smtClean="0">
          <a:ln w="3175">
            <a:noFill/>
          </a:ln>
          <a:solidFill>
            <a:schemeClr val="accent1"/>
          </a:solidFill>
          <a:effectLst/>
          <a:latin typeface="+mj-lt"/>
          <a:ea typeface="+mn-ea"/>
          <a:cs typeface="Arial" charset="0"/>
        </a:defRPr>
      </a:lvl1pPr>
    </p:titleStyle>
    <p:bodyStyle>
      <a:lvl1pPr marL="0" indent="0" algn="l" defTabSz="1219090" rtl="0" eaLnBrk="1" latinLnBrk="0" hangingPunct="1">
        <a:lnSpc>
          <a:spcPct val="100000"/>
        </a:lnSpc>
        <a:spcBef>
          <a:spcPts val="800"/>
        </a:spcBef>
        <a:buSzPct val="90000"/>
        <a:buFont typeface="Arial" pitchFamily="34" charset="0"/>
        <a:buNone/>
        <a:defRPr sz="4300" kern="1200" baseline="0">
          <a:solidFill>
            <a:schemeClr val="accent3">
              <a:lumMod val="50000"/>
            </a:schemeClr>
          </a:solidFill>
          <a:latin typeface="+mn-lt"/>
          <a:ea typeface="+mn-ea"/>
          <a:cs typeface="+mn-cs"/>
        </a:defRPr>
      </a:lvl1pPr>
      <a:lvl2pPr marL="309019" indent="0" algn="l" defTabSz="1219090" rtl="0" eaLnBrk="1" latinLnBrk="0" hangingPunct="1">
        <a:lnSpc>
          <a:spcPct val="100000"/>
        </a:lnSpc>
        <a:spcBef>
          <a:spcPts val="800"/>
        </a:spcBef>
        <a:buSzPct val="90000"/>
        <a:buFont typeface="Arial" pitchFamily="34" charset="0"/>
        <a:buNone/>
        <a:defRPr sz="3700" kern="1200" baseline="0">
          <a:solidFill>
            <a:schemeClr val="accent3">
              <a:lumMod val="50000"/>
            </a:schemeClr>
          </a:solidFill>
          <a:latin typeface="+mn-lt"/>
          <a:ea typeface="+mn-ea"/>
          <a:cs typeface="+mn-cs"/>
        </a:defRPr>
      </a:lvl2pPr>
      <a:lvl3pPr marL="609570" indent="0" algn="l" defTabSz="121909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75" indent="0" algn="l" defTabSz="1219090" rtl="0" eaLnBrk="1" latinLnBrk="0" hangingPunct="1">
        <a:lnSpc>
          <a:spcPct val="100000"/>
        </a:lnSpc>
        <a:spcBef>
          <a:spcPts val="800"/>
        </a:spcBef>
        <a:buSzPct val="90000"/>
        <a:buFont typeface="Arial" pitchFamily="34" charset="0"/>
        <a:buNone/>
        <a:defRPr sz="2700" kern="1200" baseline="0">
          <a:solidFill>
            <a:schemeClr val="accent3">
              <a:lumMod val="50000"/>
            </a:schemeClr>
          </a:solidFill>
          <a:latin typeface="+mn-lt"/>
          <a:ea typeface="+mn-ea"/>
          <a:cs typeface="+mn-cs"/>
        </a:defRPr>
      </a:lvl4pPr>
      <a:lvl5pPr marL="1068863" indent="0" algn="l" defTabSz="121909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499"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204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588"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1134" indent="-304772" algn="l" defTabSz="1219090"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9090" rtl="0" eaLnBrk="1" latinLnBrk="0" hangingPunct="1">
        <a:defRPr sz="2400" kern="1200">
          <a:solidFill>
            <a:schemeClr val="tx1"/>
          </a:solidFill>
          <a:latin typeface="+mn-lt"/>
          <a:ea typeface="+mn-ea"/>
          <a:cs typeface="+mn-cs"/>
        </a:defRPr>
      </a:lvl1pPr>
      <a:lvl2pPr marL="609546" algn="l" defTabSz="1219090" rtl="0" eaLnBrk="1" latinLnBrk="0" hangingPunct="1">
        <a:defRPr sz="2400" kern="1200">
          <a:solidFill>
            <a:schemeClr val="tx1"/>
          </a:solidFill>
          <a:latin typeface="+mn-lt"/>
          <a:ea typeface="+mn-ea"/>
          <a:cs typeface="+mn-cs"/>
        </a:defRPr>
      </a:lvl2pPr>
      <a:lvl3pPr marL="1219090" algn="l" defTabSz="1219090" rtl="0" eaLnBrk="1" latinLnBrk="0" hangingPunct="1">
        <a:defRPr sz="2400" kern="1200">
          <a:solidFill>
            <a:schemeClr val="tx1"/>
          </a:solidFill>
          <a:latin typeface="+mn-lt"/>
          <a:ea typeface="+mn-ea"/>
          <a:cs typeface="+mn-cs"/>
        </a:defRPr>
      </a:lvl3pPr>
      <a:lvl4pPr marL="1828636" algn="l" defTabSz="1219090" rtl="0" eaLnBrk="1" latinLnBrk="0" hangingPunct="1">
        <a:defRPr sz="2400" kern="1200">
          <a:solidFill>
            <a:schemeClr val="tx1"/>
          </a:solidFill>
          <a:latin typeface="+mn-lt"/>
          <a:ea typeface="+mn-ea"/>
          <a:cs typeface="+mn-cs"/>
        </a:defRPr>
      </a:lvl4pPr>
      <a:lvl5pPr marL="2438182" algn="l" defTabSz="1219090" rtl="0" eaLnBrk="1" latinLnBrk="0" hangingPunct="1">
        <a:defRPr sz="2400" kern="1200">
          <a:solidFill>
            <a:schemeClr val="tx1"/>
          </a:solidFill>
          <a:latin typeface="+mn-lt"/>
          <a:ea typeface="+mn-ea"/>
          <a:cs typeface="+mn-cs"/>
        </a:defRPr>
      </a:lvl5pPr>
      <a:lvl6pPr marL="3047726" algn="l" defTabSz="1219090" rtl="0" eaLnBrk="1" latinLnBrk="0" hangingPunct="1">
        <a:defRPr sz="2400" kern="1200">
          <a:solidFill>
            <a:schemeClr val="tx1"/>
          </a:solidFill>
          <a:latin typeface="+mn-lt"/>
          <a:ea typeface="+mn-ea"/>
          <a:cs typeface="+mn-cs"/>
        </a:defRPr>
      </a:lvl6pPr>
      <a:lvl7pPr marL="3657271" algn="l" defTabSz="1219090" rtl="0" eaLnBrk="1" latinLnBrk="0" hangingPunct="1">
        <a:defRPr sz="2400" kern="1200">
          <a:solidFill>
            <a:schemeClr val="tx1"/>
          </a:solidFill>
          <a:latin typeface="+mn-lt"/>
          <a:ea typeface="+mn-ea"/>
          <a:cs typeface="+mn-cs"/>
        </a:defRPr>
      </a:lvl7pPr>
      <a:lvl8pPr marL="4266816" algn="l" defTabSz="1219090" rtl="0" eaLnBrk="1" latinLnBrk="0" hangingPunct="1">
        <a:defRPr sz="2400" kern="1200">
          <a:solidFill>
            <a:schemeClr val="tx1"/>
          </a:solidFill>
          <a:latin typeface="+mn-lt"/>
          <a:ea typeface="+mn-ea"/>
          <a:cs typeface="+mn-cs"/>
        </a:defRPr>
      </a:lvl8pPr>
      <a:lvl9pPr marL="4876361" algn="l" defTabSz="121909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docs.chef.io/resource_package.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docs.chef.io/resource_service.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docs.chef.io/resource_file.html"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ocs.chef.io/resource_file.html"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 Id="rId3"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7.xml"/><Relationship Id="rId3" Type="http://schemas.openxmlformats.org/officeDocument/2006/relationships/hyperlink" Target="https://docs.chef.io/resources.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1" y="8594298"/>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31904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5"/>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6958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4" y="3506119"/>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3" y="7483799"/>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220820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1"/>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4"/>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package named "httpd" is installed.</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docs.chef.io/resource_package.html</a:t>
            </a:r>
            <a:endParaRPr lang="en-US" dirty="0" smtClean="0">
              <a:cs typeface="Inconsolata"/>
            </a:endParaRPr>
          </a:p>
          <a:p>
            <a:pPr algn="ctr"/>
            <a:endParaRPr lang="en-US" sz="2400" dirty="0">
              <a:cs typeface="Inconsolata"/>
            </a:endParaRPr>
          </a:p>
          <a:p>
            <a:pPr algn="ctr"/>
            <a:endParaRPr lang="en-US" sz="2400" dirty="0">
              <a:cs typeface="Inconsolata"/>
            </a:endParaRPr>
          </a:p>
        </p:txBody>
      </p:sp>
    </p:spTree>
    <p:extLst>
      <p:ext uri="{BB962C8B-B14F-4D97-AF65-F5344CB8AC3E}">
        <p14:creationId xmlns:p14="http://schemas.microsoft.com/office/powerpoint/2010/main" val="2317988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service named "</a:t>
            </a:r>
            <a:r>
              <a:rPr lang="en-US" sz="3700" dirty="0" err="1"/>
              <a:t>ntp</a:t>
            </a:r>
            <a:r>
              <a:rPr lang="en-US" sz="3700" dirty="0"/>
              <a:t>" is enabled (start on reboot) and started.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docs.chef.io/resource_service.html</a:t>
            </a:r>
            <a:endParaRPr lang="en-US" dirty="0" smtClean="0">
              <a:cs typeface="Inconsolata"/>
            </a:endParaRPr>
          </a:p>
          <a:p>
            <a:pPr algn="ctr"/>
            <a:endParaRPr lang="en-US" dirty="0" smtClean="0">
              <a:cs typeface="Inconsolata"/>
            </a:endParaRPr>
          </a:p>
          <a:p>
            <a:pPr algn="ctr"/>
            <a:endParaRPr lang="en-US" sz="2400" dirty="0">
              <a:cs typeface="Inconsolata"/>
            </a:endParaRPr>
          </a:p>
          <a:p>
            <a:pPr algn="ctr"/>
            <a:endParaRPr lang="en-US" sz="2400" dirty="0">
              <a:cs typeface="Inconsolata"/>
            </a:endParaRPr>
          </a:p>
        </p:txBody>
      </p:sp>
    </p:spTree>
    <p:extLst>
      <p:ext uri="{BB962C8B-B14F-4D97-AF65-F5344CB8AC3E}">
        <p14:creationId xmlns:p14="http://schemas.microsoft.com/office/powerpoint/2010/main" val="1845415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"/etc/</a:t>
            </a:r>
            <a:r>
              <a:rPr lang="en-US" sz="3700" dirty="0" err="1"/>
              <a:t>motd</a:t>
            </a:r>
            <a:r>
              <a:rPr lang="en-US" sz="3700" dirty="0"/>
              <a:t>" is created with content "This company is the property ..."</a:t>
            </a:r>
          </a:p>
          <a:p>
            <a:endParaRPr lang="en-US" sz="3700" dirty="0"/>
          </a:p>
          <a:p>
            <a:pPr lvl="1"/>
            <a:endParaRPr lang="de-DE" sz="3200" dirty="0"/>
          </a:p>
          <a:p>
            <a:pPr lvl="1"/>
            <a:endParaRPr lang="en-US" sz="3200" dirty="0"/>
          </a:p>
          <a:p>
            <a:endParaRPr lang="en-US" sz="3700" dirty="0"/>
          </a:p>
        </p:txBody>
      </p:sp>
      <p:sp>
        <p:nvSpPr>
          <p:cNvPr id="14"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34378227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200"/>
            <a:ext cx="14898624" cy="2402651"/>
          </a:xfrm>
          <a:ln>
            <a:solidFill>
              <a:schemeClr val="tx1"/>
            </a:solidFill>
            <a:prstDash val="sysDash"/>
          </a:ln>
        </p:spPr>
        <p:txBody>
          <a:bodyPr/>
          <a:lstStyle/>
          <a:p>
            <a:r>
              <a:rPr lang="en-US" dirty="0">
                <a:latin typeface="Inconsolata" panose="020B0609030003000000" pitchFamily="49" charset="0"/>
              </a:rPr>
              <a:t>file "/</a:t>
            </a:r>
            <a:r>
              <a:rPr lang="en-US" dirty="0" err="1">
                <a:latin typeface="Inconsolata" panose="020B0609030003000000" pitchFamily="49" charset="0"/>
              </a:rPr>
              <a:t>etc</a:t>
            </a:r>
            <a:r>
              <a:rPr lang="en-US" dirty="0">
                <a:latin typeface="Inconsolata" panose="020B0609030003000000" pitchFamily="49" charset="0"/>
              </a:rPr>
              <a:t>/</a:t>
            </a:r>
            <a:r>
              <a:rPr lang="en-US" dirty="0" err="1">
                <a:latin typeface="Inconsolata" panose="020B0609030003000000" pitchFamily="49" charset="0"/>
              </a:rPr>
              <a:t>php.ini.default</a:t>
            </a:r>
            <a:r>
              <a:rPr lang="en-US" dirty="0">
                <a:latin typeface="Inconsolata" panose="020B0609030003000000" pitchFamily="49" charset="0"/>
              </a:rPr>
              <a:t>" </a:t>
            </a:r>
            <a:r>
              <a:rPr lang="en-US" dirty="0">
                <a:latin typeface="Inconsolata" panose="020B0609030003000000" pitchFamily="49" charset="0"/>
              </a:rPr>
              <a:t>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2"/>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00" dirty="0"/>
              <a:t>The file name "/</a:t>
            </a:r>
            <a:r>
              <a:rPr lang="en-US" sz="3700" dirty="0" err="1" smtClean="0"/>
              <a:t>etc</a:t>
            </a:r>
            <a:r>
              <a:rPr lang="en-US" sz="3700" dirty="0" smtClean="0"/>
              <a:t>/</a:t>
            </a:r>
            <a:r>
              <a:rPr lang="en-US" sz="3700" dirty="0" err="1" smtClean="0"/>
              <a:t>php.ini.default</a:t>
            </a:r>
            <a:r>
              <a:rPr lang="en-US" sz="3700" dirty="0" smtClean="0"/>
              <a:t>" </a:t>
            </a:r>
            <a:r>
              <a:rPr lang="en-US" sz="3700" dirty="0"/>
              <a:t>is deleted.</a:t>
            </a:r>
          </a:p>
          <a:p>
            <a:endParaRPr lang="en-US" sz="3700" dirty="0"/>
          </a:p>
          <a:p>
            <a:pPr lvl="1"/>
            <a:endParaRPr lang="de-DE" sz="3200" dirty="0"/>
          </a:p>
          <a:p>
            <a:pPr lvl="1"/>
            <a:endParaRPr lang="en-US" sz="3200" dirty="0"/>
          </a:p>
          <a:p>
            <a:endParaRPr lang="en-US" sz="3700" dirty="0"/>
          </a:p>
        </p:txBody>
      </p:sp>
      <p:sp>
        <p:nvSpPr>
          <p:cNvPr id="8" name="Text Placeholder 13"/>
          <p:cNvSpPr txBox="1">
            <a:spLocks/>
          </p:cNvSpPr>
          <p:nvPr/>
        </p:nvSpPr>
        <p:spPr bwMode="white">
          <a:xfrm>
            <a:off x="4258211"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1107161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1" y="1318652"/>
            <a:ext cx="1022351" cy="805432"/>
          </a:xfrm>
          <a:prstGeom prst="rect">
            <a:avLst/>
          </a:prstGeom>
        </p:spPr>
      </p:pic>
    </p:spTree>
    <p:extLst>
      <p:ext uri="{BB962C8B-B14F-4D97-AF65-F5344CB8AC3E}">
        <p14:creationId xmlns:p14="http://schemas.microsoft.com/office/powerpoint/2010/main" val="12139519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1"/>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9" y="32373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93017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pic>
        <p:nvPicPr>
          <p:cNvPr id="9" name="Picture 8"/>
          <p:cNvPicPr>
            <a:picLocks noChangeAspect="1"/>
          </p:cNvPicPr>
          <p:nvPr/>
        </p:nvPicPr>
        <p:blipFill>
          <a:blip r:embed="rId3"/>
          <a:stretch>
            <a:fillRect/>
          </a:stretch>
        </p:blipFill>
        <p:spPr>
          <a:xfrm>
            <a:off x="1121103" y="2335028"/>
            <a:ext cx="14436844" cy="560989"/>
          </a:xfrm>
          <a:prstGeom prst="rect">
            <a:avLst/>
          </a:prstGeom>
        </p:spPr>
      </p:pic>
    </p:spTree>
    <p:extLst>
      <p:ext uri="{BB962C8B-B14F-4D97-AF65-F5344CB8AC3E}">
        <p14:creationId xmlns:p14="http://schemas.microsoft.com/office/powerpoint/2010/main" val="485260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66" indent="-685766">
              <a:buFont typeface="+mj-lt"/>
              <a:buAutoNum type="arabicPeriod"/>
            </a:pPr>
            <a:r>
              <a:rPr lang="en-US" sz="3700" dirty="0"/>
              <a:t>What would happen if you ran the installation command again?</a:t>
            </a:r>
          </a:p>
          <a:p>
            <a:pPr marL="685766" indent="-685766">
              <a:buFont typeface="+mj-lt"/>
              <a:buAutoNum type="arabicPeriod"/>
            </a:pPr>
            <a:endParaRPr lang="en-US" sz="3700" dirty="0"/>
          </a:p>
          <a:p>
            <a:pPr marL="685766" indent="-685766">
              <a:buFont typeface="+mj-lt"/>
              <a:buAutoNum type="arabicPeriod"/>
            </a:pPr>
            <a:r>
              <a:rPr lang="en-US" sz="3700" dirty="0"/>
              <a:t>What would happen if the package were to become uninstalled?</a:t>
            </a:r>
          </a:p>
          <a:p>
            <a:endParaRPr lang="en-US" sz="3700" dirty="0"/>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91080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588" lvl="1" indent="-609570">
              <a:buFont typeface="Wingdings" panose="05000000000000000000" pitchFamily="2" charset="2"/>
              <a:buChar char="Ø"/>
            </a:pPr>
            <a:r>
              <a:rPr lang="en-US" dirty="0" smtClean="0"/>
              <a:t>Use Chef to install packages on your virtual workstation</a:t>
            </a:r>
          </a:p>
          <a:p>
            <a:pPr marL="918588" lvl="1" indent="-609570">
              <a:buFont typeface="Wingdings" panose="05000000000000000000" pitchFamily="2" charset="2"/>
              <a:buChar char="Ø"/>
            </a:pPr>
            <a:r>
              <a:rPr lang="en-US" dirty="0"/>
              <a:t>Use the </a:t>
            </a:r>
            <a:r>
              <a:rPr lang="en-US" dirty="0" smtClean="0"/>
              <a:t>chef-apply command</a:t>
            </a:r>
          </a:p>
          <a:p>
            <a:pPr marL="918588" lvl="1" indent="-609570">
              <a:buFont typeface="Wingdings" panose="05000000000000000000" pitchFamily="2" charset="2"/>
              <a:buChar char="Ø"/>
            </a:pPr>
            <a:r>
              <a:rPr lang="en-US" dirty="0" smtClean="0"/>
              <a:t>Create a basic Chef recipe file</a:t>
            </a:r>
          </a:p>
          <a:p>
            <a:pPr marL="918588" lvl="1" indent="-609570">
              <a:buFont typeface="Wingdings" panose="05000000000000000000" pitchFamily="2" charset="2"/>
              <a:buChar char="Ø"/>
            </a:pPr>
            <a:r>
              <a:rPr lang="en-US" dirty="0" smtClean="0"/>
              <a:t>Define Chef Resources</a:t>
            </a:r>
          </a:p>
          <a:p>
            <a:pPr lvl="1"/>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88349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a:latin typeface="Inconsolata"/>
                <a:cs typeface="Inconsolata"/>
              </a:rPr>
              <a:t>chef-apply</a:t>
            </a:r>
            <a:r>
              <a:rPr lang="en-US" sz="3700" dirty="0"/>
              <a:t> takes action only when it needs to. Think of it as test and repair. </a:t>
            </a:r>
          </a:p>
          <a:p>
            <a:endParaRPr lang="en-US" sz="3700" dirty="0" smtClean="0"/>
          </a:p>
          <a:p>
            <a:r>
              <a:rPr lang="en-US" sz="3700" dirty="0" smtClean="0"/>
              <a:t>Chef </a:t>
            </a:r>
            <a:r>
              <a:rPr lang="en-US" sz="3700" dirty="0"/>
              <a:t>looks at the current state of each resource and takes action only when that resource is out of policy.</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162611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2"/>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100"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3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3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38"/>
                <a:r>
                  <a:rPr lang="en-US" sz="3200" dirty="0">
                    <a:solidFill>
                      <a:srgbClr val="000000"/>
                    </a:solidFill>
                  </a:rPr>
                  <a:t>Bring resource to desired state</a:t>
                </a:r>
              </a:p>
              <a:p>
                <a:pPr algn="ctr" defTabSz="121873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000" dirty="0" smtClean="0">
                  <a:latin typeface="Inconsolata"/>
                  <a:cs typeface="Inconsolata"/>
                </a:rPr>
                <a:t>package 'nano</a:t>
              </a:r>
              <a:r>
                <a:rPr lang="en-US" sz="4000" dirty="0">
                  <a:latin typeface="Inconsolata"/>
                  <a:cs typeface="Inconsolata"/>
                </a:rPr>
                <a:t>'</a:t>
              </a:r>
            </a:p>
          </p:txBody>
        </p:sp>
      </p:grpSp>
    </p:spTree>
    <p:extLst>
      <p:ext uri="{BB962C8B-B14F-4D97-AF65-F5344CB8AC3E}">
        <p14:creationId xmlns:p14="http://schemas.microsoft.com/office/powerpoint/2010/main" val="373230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3" y="1694328"/>
            <a:ext cx="11297140" cy="1816075"/>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81" indent="-380981">
              <a:buFont typeface="Wingdings" charset="2"/>
              <a:buChar char="q"/>
            </a:pPr>
            <a:r>
              <a:rPr lang="en-US" dirty="0" smtClean="0"/>
              <a:t>Create a recipe file that defines the policy: </a:t>
            </a:r>
          </a:p>
          <a:p>
            <a:pPr marL="380981" indent="-380981">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78" indent="-457178">
              <a:buFont typeface="+mj-lt"/>
              <a:buAutoNum type="arabicPeriod"/>
            </a:pPr>
            <a:endParaRPr lang="en-US" dirty="0" smtClean="0"/>
          </a:p>
          <a:p>
            <a:pPr marL="457178" indent="-457178">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8766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4032799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00" dirty="0"/>
              <a:t>~/</a:t>
            </a:r>
            <a:r>
              <a:rPr lang="en-US" sz="3700" dirty="0" err="1"/>
              <a:t>hello.rb</a:t>
            </a:r>
            <a:endParaRPr lang="en-US" sz="3700"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3"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520417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smtClean="0"/>
              <a:t>GE: Can </a:t>
            </a:r>
            <a:r>
              <a:rPr lang="en-US" dirty="0"/>
              <a:t>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
        <p:nvSpPr>
          <p:cNvPr id="7" name="Rectangle 6"/>
          <p:cNvSpPr/>
          <p:nvPr/>
        </p:nvSpPr>
        <p:spPr bwMode="auto">
          <a:xfrm>
            <a:off x="1120569" y="231027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63131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8" name="Rectangle 7"/>
          <p:cNvSpPr/>
          <p:nvPr/>
        </p:nvSpPr>
        <p:spPr bwMode="auto">
          <a:xfrm>
            <a:off x="1120659" y="3234025"/>
            <a:ext cx="14417959" cy="291582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73936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9"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2" tIns="60956" rIns="121912" bIns="60956" numCol="1" rtlCol="0" anchor="ctr" anchorCtr="0" compatLnSpc="1">
            <a:prstTxWarp prst="textNoShape">
              <a:avLst/>
            </a:prstTxWarp>
          </a:bodyPr>
          <a:lstStyle/>
          <a:p>
            <a:pPr algn="ctr" defTabSz="121873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382204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you ran the command again</a:t>
            </a:r>
            <a:r>
              <a:rPr lang="en-US" sz="3700" dirty="0" smtClean="0"/>
              <a:t>?</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63218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contents were modified?</a:t>
            </a:r>
          </a:p>
          <a:p>
            <a:endParaRPr lang="en-US" sz="3700" dirty="0"/>
          </a:p>
          <a:p>
            <a:r>
              <a:rPr lang="en-US" sz="3700" dirty="0"/>
              <a:t>Go ahead and modify the contents of 'hello.txt' with your text editor. Write the file and then think about what you expect to see in the output. Then run the chef-apply command again.</a:t>
            </a:r>
          </a:p>
          <a:p>
            <a:endParaRPr lang="en-US" sz="3700" dirty="0"/>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0563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a:t>
            </a:r>
          </a:p>
          <a:p>
            <a:pPr lvl="1"/>
            <a:endParaRPr lang="en-US" dirty="0" smtClean="0"/>
          </a:p>
          <a:p>
            <a:pPr lvl="1"/>
            <a:r>
              <a:rPr lang="en-US" sz="4800" b="1" dirty="0"/>
              <a:t>emacs</a:t>
            </a:r>
          </a:p>
          <a:p>
            <a:pPr lvl="1"/>
            <a:r>
              <a:rPr lang="en-US" sz="4800" b="1" dirty="0"/>
              <a:t>nano</a:t>
            </a:r>
          </a:p>
          <a:p>
            <a:pPr lvl="1"/>
            <a:r>
              <a:rPr lang="en-US" sz="4800" b="1" dirty="0"/>
              <a:t>vi / vim</a:t>
            </a:r>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39314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were removed</a:t>
            </a:r>
            <a:r>
              <a:rPr lang="en-US" sz="3700" dirty="0" smtClean="0"/>
              <a:t>?</a:t>
            </a:r>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365103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dirty="0"/>
              <a:t>What would happen if the file permissions (mode), owner, or group changed?</a:t>
            </a:r>
          </a:p>
          <a:p>
            <a:endParaRPr lang="en-US" sz="3700" dirty="0"/>
          </a:p>
          <a:p>
            <a:r>
              <a:rPr lang="en-US" sz="3700" dirty="0"/>
              <a:t>Have we defined a policy for these attributes? </a:t>
            </a:r>
          </a:p>
          <a:p>
            <a:pPr lvl="1"/>
            <a:endParaRPr lang="de-DE" sz="3200" dirty="0"/>
          </a:p>
          <a:p>
            <a:pPr lvl="1"/>
            <a:endParaRPr lang="en-US" sz="32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468119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40" name="TextBox 39"/>
          <p:cNvSpPr txBox="1"/>
          <p:nvPr/>
        </p:nvSpPr>
        <p:spPr bwMode="white">
          <a:xfrm>
            <a:off x="3099940" y="6662543"/>
            <a:ext cx="9756160"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2516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8"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30" name="TextBox 29"/>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169463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5" y="4184857"/>
            <a:ext cx="1953084" cy="244280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520500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7618165" cy="1837864"/>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61141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17" tIns="121917" rIns="121917" bIns="121917" rtlCol="0">
            <a:normAutofit/>
          </a:bodyPr>
          <a:lstStyle/>
          <a:p>
            <a:endParaRPr lang="en-US" sz="3200" dirty="0"/>
          </a:p>
        </p:txBody>
      </p:sp>
      <p:sp>
        <p:nvSpPr>
          <p:cNvPr id="28" name="TextBox 27"/>
          <p:cNvSpPr txBox="1"/>
          <p:nvPr/>
        </p:nvSpPr>
        <p:spPr bwMode="white">
          <a:xfrm>
            <a:off x="3099939" y="6662543"/>
            <a:ext cx="9681464" cy="1219200"/>
          </a:xfrm>
          <a:prstGeom prst="rect">
            <a:avLst/>
          </a:prstGeom>
        </p:spPr>
        <p:txBody>
          <a:bodyPr vert="horz" wrap="none" lIns="121917" tIns="121917" rIns="121917" bIns="121917"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10027160" y="5527705"/>
            <a:ext cx="1219200" cy="1219200"/>
          </a:xfrm>
          <a:prstGeom prst="rect">
            <a:avLst/>
          </a:prstGeom>
        </p:spPr>
        <p:txBody>
          <a:bodyPr vert="horz" wrap="none" lIns="121917" tIns="121917" rIns="121917" bIns="121917"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35634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5" y="2070849"/>
            <a:ext cx="13231907" cy="1358873"/>
          </a:xfrm>
        </p:spPr>
        <p:txBody>
          <a:bodyPr>
            <a:normAutofit/>
          </a:bodyPr>
          <a:lstStyle/>
          <a:p>
            <a:r>
              <a:rPr lang="en-US" dirty="0" smtClean="0"/>
              <a:t>Lab: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4" y="3506117"/>
            <a:ext cx="10974132" cy="4807603"/>
          </a:xfrm>
        </p:spPr>
        <p:txBody>
          <a:bodyPr>
            <a:noAutofit/>
          </a:bodyPr>
          <a:lstStyle/>
          <a:p>
            <a:r>
              <a:rPr lang="en-US" sz="3200" b="1" dirty="0"/>
              <a:t>Read </a:t>
            </a:r>
            <a:r>
              <a:rPr lang="en-US" sz="3200" dirty="0">
                <a:hlinkClick r:id="rId3"/>
              </a:rPr>
              <a:t>https://docs.chef.io/resources.html</a:t>
            </a:r>
            <a:r>
              <a:rPr lang="en-US" sz="3200" dirty="0"/>
              <a:t> </a:t>
            </a:r>
            <a:endParaRPr lang="en-US" sz="3200" b="1" dirty="0">
              <a:solidFill>
                <a:schemeClr val="tx1"/>
              </a:solidFill>
            </a:endParaRPr>
          </a:p>
          <a:p>
            <a:r>
              <a:rPr lang="en-US" sz="3200" b="1" dirty="0">
                <a:solidFill>
                  <a:schemeClr val="tx1"/>
                </a:solidFill>
              </a:rPr>
              <a:t>Discover the file resource's:</a:t>
            </a:r>
          </a:p>
          <a:p>
            <a:pPr marL="1066723" lvl="1" indent="-457178" algn="l">
              <a:buFontTx/>
              <a:buChar char="•"/>
            </a:pPr>
            <a:r>
              <a:rPr lang="en-US" sz="2700" dirty="0">
                <a:solidFill>
                  <a:schemeClr val="tx1"/>
                </a:solidFill>
              </a:rPr>
              <a:t>default action.</a:t>
            </a:r>
          </a:p>
          <a:p>
            <a:pPr marL="1066723" lvl="1" indent="-457178" algn="l">
              <a:buFontTx/>
              <a:buChar char="•"/>
            </a:pPr>
            <a:r>
              <a:rPr lang="en-US" sz="2700" dirty="0">
                <a:solidFill>
                  <a:schemeClr val="tx1"/>
                </a:solidFill>
              </a:rPr>
              <a:t>default values for </a:t>
            </a:r>
            <a:r>
              <a:rPr lang="en-US" sz="2700" dirty="0">
                <a:solidFill>
                  <a:schemeClr val="tx1"/>
                </a:solidFill>
                <a:latin typeface="Inconsolata"/>
                <a:cs typeface="Inconsolata"/>
              </a:rPr>
              <a:t>mode</a:t>
            </a:r>
            <a:r>
              <a:rPr lang="en-US" sz="2700" dirty="0">
                <a:solidFill>
                  <a:schemeClr val="tx1"/>
                </a:solidFill>
              </a:rPr>
              <a:t>, </a:t>
            </a:r>
            <a:r>
              <a:rPr lang="en-US" sz="2700" dirty="0">
                <a:solidFill>
                  <a:schemeClr val="tx1"/>
                </a:solidFill>
                <a:latin typeface="Inconsolata"/>
                <a:cs typeface="Inconsolata"/>
              </a:rPr>
              <a:t>owner</a:t>
            </a:r>
            <a:r>
              <a:rPr lang="en-US" sz="2700" dirty="0">
                <a:solidFill>
                  <a:schemeClr val="tx1"/>
                </a:solidFill>
              </a:rPr>
              <a:t>, and </a:t>
            </a:r>
            <a:r>
              <a:rPr lang="en-US" sz="2700" dirty="0">
                <a:solidFill>
                  <a:schemeClr val="tx1"/>
                </a:solidFill>
                <a:latin typeface="Inconsolata"/>
                <a:cs typeface="Inconsolata"/>
              </a:rPr>
              <a:t>group</a:t>
            </a:r>
            <a:r>
              <a:rPr lang="en-US" sz="2700" dirty="0">
                <a:solidFill>
                  <a:schemeClr val="tx1"/>
                </a:solidFill>
              </a:rPr>
              <a:t>.</a:t>
            </a:r>
            <a:endParaRPr lang="en-US" sz="2700"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700" dirty="0">
                <a:solidFill>
                  <a:srgbClr val="3E4346"/>
                </a:solidFill>
              </a:rPr>
              <a:t>The </a:t>
            </a:r>
            <a:r>
              <a:rPr lang="en-US" sz="2700" dirty="0">
                <a:solidFill>
                  <a:srgbClr val="3E4346"/>
                </a:solidFill>
                <a:cs typeface="Inconsolata"/>
              </a:rPr>
              <a:t>file</a:t>
            </a:r>
            <a:r>
              <a:rPr lang="en-US" sz="2700" dirty="0">
                <a:solidFill>
                  <a:srgbClr val="3E4346"/>
                </a:solidFill>
              </a:rPr>
              <a:t> named </a:t>
            </a:r>
            <a:r>
              <a:rPr lang="en-US" sz="2700" dirty="0">
                <a:solidFill>
                  <a:srgbClr val="3E4346"/>
                </a:solidFill>
                <a:cs typeface="Inconsolata"/>
              </a:rPr>
              <a:t>"hello.txt" </a:t>
            </a:r>
            <a:r>
              <a:rPr lang="en-US" sz="2700" dirty="0">
                <a:solidFill>
                  <a:srgbClr val="3E4346"/>
                </a:solidFill>
              </a:rPr>
              <a:t>should be </a:t>
            </a:r>
            <a:r>
              <a:rPr lang="en-US" sz="2700" dirty="0">
                <a:solidFill>
                  <a:srgbClr val="3E4346"/>
                </a:solidFill>
                <a:cs typeface="Inconsolata"/>
              </a:rPr>
              <a:t>created</a:t>
            </a:r>
            <a:r>
              <a:rPr lang="en-US" sz="2700" dirty="0">
                <a:solidFill>
                  <a:srgbClr val="3E4346"/>
                </a:solidFill>
              </a:rPr>
              <a:t> with the </a:t>
            </a:r>
            <a:r>
              <a:rPr lang="en-US" sz="2700" dirty="0">
                <a:solidFill>
                  <a:srgbClr val="3E4346"/>
                </a:solidFill>
                <a:cs typeface="Inconsolata"/>
              </a:rPr>
              <a:t>content</a:t>
            </a:r>
            <a:r>
              <a:rPr lang="en-US" sz="2700" b="1" dirty="0">
                <a:solidFill>
                  <a:srgbClr val="3E4346"/>
                </a:solidFill>
              </a:rPr>
              <a:t> </a:t>
            </a:r>
            <a:r>
              <a:rPr lang="en-US" sz="2700" dirty="0">
                <a:solidFill>
                  <a:srgbClr val="3E4346"/>
                </a:solidFill>
              </a:rPr>
              <a:t>"Hello, world!", </a:t>
            </a:r>
            <a:r>
              <a:rPr lang="en-US" sz="2700" dirty="0">
                <a:solidFill>
                  <a:srgbClr val="3E4346"/>
                </a:solidFill>
                <a:cs typeface="Inconsolata"/>
              </a:rPr>
              <a:t>mode</a:t>
            </a:r>
            <a:r>
              <a:rPr lang="en-US" sz="2700" dirty="0">
                <a:solidFill>
                  <a:srgbClr val="3E4346"/>
                </a:solidFill>
              </a:rPr>
              <a:t> "0644", </a:t>
            </a:r>
            <a:r>
              <a:rPr lang="en-US" sz="2700" dirty="0">
                <a:solidFill>
                  <a:srgbClr val="3E4346"/>
                </a:solidFill>
                <a:cs typeface="Inconsolata"/>
              </a:rPr>
              <a:t>owner</a:t>
            </a:r>
            <a:r>
              <a:rPr lang="en-US" sz="2700" dirty="0">
                <a:solidFill>
                  <a:srgbClr val="3E4346"/>
                </a:solidFill>
              </a:rPr>
              <a:t> is "root", and </a:t>
            </a:r>
            <a:r>
              <a:rPr lang="en-US" sz="2700" dirty="0">
                <a:solidFill>
                  <a:srgbClr val="3E4346"/>
                </a:solidFill>
                <a:cs typeface="Inconsolata"/>
              </a:rPr>
              <a:t>group</a:t>
            </a:r>
            <a:r>
              <a:rPr lang="en-US" sz="2700" dirty="0">
                <a:solidFill>
                  <a:srgbClr val="3E4346"/>
                </a:solidFill>
              </a:rPr>
              <a:t> is "root".</a:t>
            </a: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587514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9"/>
            <a:ext cx="14935200" cy="827577"/>
          </a:xfrm>
        </p:spPr>
        <p:txBody>
          <a:bodyPr/>
          <a:lstStyle/>
          <a:p>
            <a:r>
              <a:rPr lang="en-US" dirty="0" smtClean="0"/>
              <a:t>Lab: The Updated file Resource</a:t>
            </a:r>
            <a:endParaRPr lang="en-US" dirty="0"/>
          </a:p>
        </p:txBody>
      </p:sp>
      <p:sp>
        <p:nvSpPr>
          <p:cNvPr id="3" name="Content Placeholder 2"/>
          <p:cNvSpPr>
            <a:spLocks noGrp="1"/>
          </p:cNvSpPr>
          <p:nvPr>
            <p:ph sz="quarter" idx="10"/>
          </p:nvPr>
        </p:nvSpPr>
        <p:spPr>
          <a:xfrm>
            <a:off x="1121106"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00" dirty="0"/>
              <a:t>~/</a:t>
            </a:r>
            <a:r>
              <a:rPr lang="en-US" sz="3700" dirty="0" err="1"/>
              <a:t>hello.rb</a:t>
            </a:r>
            <a:endParaRPr lang="en-US" sz="3700" dirty="0"/>
          </a:p>
        </p:txBody>
      </p:sp>
      <p:sp>
        <p:nvSpPr>
          <p:cNvPr id="5" name="Content Placeholder 4"/>
          <p:cNvSpPr>
            <a:spLocks noGrp="1"/>
          </p:cNvSpPr>
          <p:nvPr>
            <p:ph sz="quarter" idx="12"/>
          </p:nvPr>
        </p:nvSpPr>
        <p:spPr>
          <a:xfrm>
            <a:off x="8478347" y="1879834"/>
            <a:ext cx="7066455" cy="6294529"/>
          </a:xfrm>
        </p:spPr>
        <p:txBody>
          <a:bodyPr>
            <a:normAutofit/>
          </a:bodyPr>
          <a:lstStyle/>
          <a:p>
            <a:r>
              <a:rPr lang="en-US" sz="3700" dirty="0"/>
              <a:t>The default action is to create (not necessary to define it).</a:t>
            </a:r>
          </a:p>
          <a:p>
            <a:endParaRPr lang="en-US" sz="3700" dirty="0"/>
          </a:p>
          <a:p>
            <a:r>
              <a:rPr lang="en-US" sz="3700" dirty="0"/>
              <a:t>The default mode is "0644".</a:t>
            </a:r>
          </a:p>
          <a:p>
            <a:endParaRPr lang="en-US" sz="3700" dirty="0"/>
          </a:p>
          <a:p>
            <a:r>
              <a:rPr lang="en-US" sz="3700" dirty="0"/>
              <a:t>The default owner is the current user (could change).</a:t>
            </a:r>
          </a:p>
          <a:p>
            <a:endParaRPr lang="en-US" sz="3700" dirty="0"/>
          </a:p>
          <a:p>
            <a:r>
              <a:rPr lang="en-US" sz="3700" dirty="0"/>
              <a:t>The default group is the POSIX group (if available).</a:t>
            </a:r>
          </a:p>
        </p:txBody>
      </p:sp>
      <p:sp>
        <p:nvSpPr>
          <p:cNvPr id="12" name="Text Placeholder 6"/>
          <p:cNvSpPr>
            <a:spLocks noGrp="1"/>
          </p:cNvSpPr>
          <p:nvPr>
            <p:ph type="body" sz="quarter" idx="14"/>
          </p:nvPr>
        </p:nvSpPr>
        <p:spPr>
          <a:xfrm>
            <a:off x="1121084" y="3541321"/>
            <a:ext cx="7044267" cy="2675375"/>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837884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670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sz="4800" b="1" dirty="0"/>
              <a:t>emacs</a:t>
            </a:r>
          </a:p>
          <a:p>
            <a:pPr lvl="1"/>
            <a:r>
              <a:rPr lang="en-US" sz="4800" b="1" dirty="0"/>
              <a:t>nano</a:t>
            </a:r>
          </a:p>
          <a:p>
            <a:pPr lvl="1"/>
            <a:r>
              <a:rPr lang="en-US" sz="4800" b="1" dirty="0"/>
              <a:t>vi / vim</a:t>
            </a:r>
            <a:endParaRPr lang="en-US" sz="4800" dirty="0"/>
          </a:p>
          <a:p>
            <a:pPr marL="918588" lvl="1" indent="-609570">
              <a:buFont typeface="Arial" panose="020B0604020202020204" pitchFamily="34" charset="0"/>
              <a:buChar char="•"/>
            </a:pPr>
            <a:endParaRPr lang="en-US" dirty="0" smtClean="0"/>
          </a:p>
          <a:p>
            <a:pPr marL="918588" lvl="1" indent="-60957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502192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Subtitle 2"/>
          <p:cNvSpPr>
            <a:spLocks noGrp="1"/>
          </p:cNvSpPr>
          <p:nvPr>
            <p:ph type="subTitle" idx="1"/>
          </p:nvPr>
        </p:nvSpPr>
        <p:spPr>
          <a:xfrm>
            <a:off x="3013753" y="3506118"/>
            <a:ext cx="10974132" cy="4422295"/>
          </a:xfrm>
        </p:spPr>
        <p:txBody>
          <a:bodyPr>
            <a:noAutofit/>
          </a:bodyPr>
          <a:lstStyle/>
          <a:p>
            <a:r>
              <a:rPr lang="en-US" sz="3200" dirty="0"/>
              <a:t>Create a recipe file named </a:t>
            </a:r>
            <a:r>
              <a:rPr lang="en-US" sz="3200" dirty="0">
                <a:latin typeface="Inconsolata"/>
                <a:cs typeface="Inconsolata"/>
              </a:rPr>
              <a:t>"</a:t>
            </a:r>
            <a:r>
              <a:rPr lang="en-US" sz="3200" dirty="0" err="1">
                <a:latin typeface="Inconsolata"/>
                <a:cs typeface="Inconsolata"/>
              </a:rPr>
              <a:t>setup.rb</a:t>
            </a:r>
            <a:r>
              <a:rPr lang="en-US" sz="3200" dirty="0">
                <a:latin typeface="Inconsolata"/>
                <a:cs typeface="Inconsolata"/>
              </a:rPr>
              <a:t>"</a:t>
            </a:r>
            <a:r>
              <a:rPr lang="en-US" sz="3200" dirty="0"/>
              <a:t> that defines the policy: </a:t>
            </a:r>
            <a:endParaRPr lang="en-US" sz="3200" dirty="0" smtClean="0"/>
          </a:p>
          <a:p>
            <a:pPr marL="1066749" lvl="1" indent="-457189" algn="l">
              <a:buFont typeface="Wingdings" charset="2"/>
              <a:buChar char="q"/>
            </a:pPr>
            <a:r>
              <a:rPr lang="en-US" sz="2700" dirty="0">
                <a:solidFill>
                  <a:srgbClr val="3E4346"/>
                </a:solidFill>
              </a:rPr>
              <a:t>The </a:t>
            </a:r>
            <a:r>
              <a:rPr lang="en-US" sz="2700" dirty="0">
                <a:solidFill>
                  <a:srgbClr val="3E4346"/>
                </a:solidFill>
                <a:cs typeface="Inconsolata"/>
              </a:rPr>
              <a:t>package</a:t>
            </a:r>
            <a:r>
              <a:rPr lang="en-US" sz="2700" dirty="0">
                <a:solidFill>
                  <a:srgbClr val="3E4346"/>
                </a:solidFill>
              </a:rPr>
              <a:t> named "nano"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Inconsolata"/>
              </a:rPr>
              <a:t>package</a:t>
            </a:r>
            <a:r>
              <a:rPr lang="en-US" sz="2700" dirty="0">
                <a:solidFill>
                  <a:srgbClr val="3E4346"/>
                </a:solidFill>
              </a:rPr>
              <a:t> named "tree" is installed.</a:t>
            </a:r>
          </a:p>
          <a:p>
            <a:pPr marL="1066749" lvl="1" indent="-457189" algn="l">
              <a:buFont typeface="Wingdings" charset="2"/>
              <a:buChar char="q"/>
            </a:pPr>
            <a:r>
              <a:rPr lang="en-US" sz="2700" dirty="0">
                <a:solidFill>
                  <a:srgbClr val="3E4346"/>
                </a:solidFill>
              </a:rPr>
              <a:t>The </a:t>
            </a:r>
            <a:r>
              <a:rPr lang="en-US" sz="2700" dirty="0">
                <a:solidFill>
                  <a:srgbClr val="3E4346"/>
                </a:solidFill>
                <a:cs typeface="Inconsolata"/>
              </a:rPr>
              <a:t>file</a:t>
            </a:r>
            <a:r>
              <a:rPr lang="en-US" sz="2700" dirty="0">
                <a:solidFill>
                  <a:srgbClr val="3E4346"/>
                </a:solidFill>
              </a:rPr>
              <a:t> named "/</a:t>
            </a:r>
            <a:r>
              <a:rPr lang="en-US" sz="2700" dirty="0" err="1">
                <a:solidFill>
                  <a:srgbClr val="3E4346"/>
                </a:solidFill>
              </a:rPr>
              <a:t>etc</a:t>
            </a:r>
            <a:r>
              <a:rPr lang="en-US" sz="2700" dirty="0">
                <a:solidFill>
                  <a:srgbClr val="3E4346"/>
                </a:solidFill>
              </a:rPr>
              <a:t>/</a:t>
            </a:r>
            <a:r>
              <a:rPr lang="en-US" sz="2700" dirty="0" err="1">
                <a:solidFill>
                  <a:srgbClr val="3E4346"/>
                </a:solidFill>
              </a:rPr>
              <a:t>motd</a:t>
            </a:r>
            <a:r>
              <a:rPr lang="en-US" sz="2700" dirty="0">
                <a:solidFill>
                  <a:srgbClr val="3E4346"/>
                </a:solidFill>
              </a:rPr>
              <a:t>" is created with the </a:t>
            </a:r>
            <a:r>
              <a:rPr lang="en-US" sz="2700" dirty="0">
                <a:solidFill>
                  <a:srgbClr val="3E4346"/>
                </a:solidFill>
                <a:cs typeface="Inconsolata"/>
              </a:rPr>
              <a:t>content</a:t>
            </a:r>
            <a:r>
              <a:rPr lang="en-US" sz="2700" dirty="0">
                <a:solidFill>
                  <a:srgbClr val="3E4346"/>
                </a:solidFill>
              </a:rPr>
              <a:t> "Property of ..."</a:t>
            </a:r>
            <a:r>
              <a:rPr lang="en-US" sz="2700" dirty="0" smtClean="0">
                <a:solidFill>
                  <a:srgbClr val="3E4346"/>
                </a:solidFill>
              </a:rPr>
              <a:t>.</a:t>
            </a:r>
            <a:endParaRPr lang="en-US" sz="3200" dirty="0" smtClean="0"/>
          </a:p>
          <a:p>
            <a:endParaRPr lang="en-US" sz="3200" dirty="0"/>
          </a:p>
          <a:p>
            <a:r>
              <a:rPr lang="en-US" sz="3200" dirty="0" smtClean="0"/>
              <a:t>Use </a:t>
            </a:r>
            <a:r>
              <a:rPr lang="en-US" sz="3200" dirty="0" smtClean="0">
                <a:latin typeface="Inconsolata"/>
                <a:cs typeface="Inconsolata"/>
              </a:rPr>
              <a:t>chef-apply</a:t>
            </a:r>
            <a:r>
              <a:rPr lang="en-US" sz="3200" dirty="0" smtClean="0"/>
              <a:t> to apply the recipe file named "</a:t>
            </a:r>
            <a:r>
              <a:rPr lang="en-US" sz="3200" dirty="0" err="1" smtClean="0">
                <a:latin typeface="Inconsolata"/>
                <a:cs typeface="Inconsolata"/>
              </a:rPr>
              <a:t>setup.rb</a:t>
            </a:r>
            <a:r>
              <a:rPr lang="en-US" sz="3200" dirty="0" smtClean="0"/>
              <a:t>"</a:t>
            </a:r>
            <a:endParaRPr lang="en-US" sz="3200" dirty="0"/>
          </a:p>
          <a:p>
            <a:pPr marL="457189" indent="-457189">
              <a:buFont typeface="+mj-lt"/>
              <a:buAutoNum type="arabicPeriod"/>
            </a:pPr>
            <a:endParaRPr lang="en-US" sz="3200" dirty="0"/>
          </a:p>
          <a:p>
            <a:pPr marL="457189" indent="-457189">
              <a:buFont typeface="+mj-lt"/>
              <a:buAutoNum type="arabicPeriod"/>
            </a:pPr>
            <a:endParaRPr lang="en-US" sz="3200" dirty="0"/>
          </a:p>
        </p:txBody>
      </p:sp>
    </p:spTree>
    <p:extLst>
      <p:ext uri="{BB962C8B-B14F-4D97-AF65-F5344CB8AC3E}">
        <p14:creationId xmlns:p14="http://schemas.microsoft.com/office/powerpoint/2010/main" val="3109321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6" y="2113747"/>
            <a:ext cx="7065287" cy="5936844"/>
          </a:xfrm>
        </p:spPr>
        <p:txBody>
          <a:bodyPr>
            <a:normAutofit lnSpcReduction="1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00" dirty="0"/>
              <a:t>~/</a:t>
            </a:r>
            <a:r>
              <a:rPr lang="en-US" sz="3700" dirty="0" err="1"/>
              <a:t>setup.rb</a:t>
            </a:r>
            <a:endParaRPr lang="en-US" sz="3700" dirty="0"/>
          </a:p>
        </p:txBody>
      </p:sp>
      <p:sp>
        <p:nvSpPr>
          <p:cNvPr id="5" name="Content Placeholder 4"/>
          <p:cNvSpPr>
            <a:spLocks noGrp="1"/>
          </p:cNvSpPr>
          <p:nvPr>
            <p:ph sz="quarter" idx="12"/>
          </p:nvPr>
        </p:nvSpPr>
        <p:spPr/>
        <p:txBody>
          <a:bodyPr>
            <a:normAutofit/>
          </a:bodyPr>
          <a:lstStyle/>
          <a:p>
            <a:r>
              <a:rPr lang="en-US" sz="3700" dirty="0"/>
              <a:t>The package named </a:t>
            </a:r>
            <a:r>
              <a:rPr lang="en-US" sz="3700" dirty="0" smtClean="0"/>
              <a:t>"nano" </a:t>
            </a:r>
            <a:r>
              <a:rPr lang="en-US" sz="3700" dirty="0"/>
              <a:t>is installed.</a:t>
            </a:r>
          </a:p>
          <a:p>
            <a:endParaRPr lang="en-US" sz="3700" dirty="0"/>
          </a:p>
          <a:p>
            <a:r>
              <a:rPr lang="en-US" sz="3700" dirty="0"/>
              <a:t>The package named </a:t>
            </a:r>
            <a:r>
              <a:rPr lang="en-US" sz="3700" dirty="0" smtClean="0"/>
              <a:t>"tree" </a:t>
            </a:r>
            <a:r>
              <a:rPr lang="en-US" sz="3700" dirty="0"/>
              <a:t>is installed.</a:t>
            </a:r>
          </a:p>
          <a:p>
            <a:endParaRPr lang="en-US" sz="3700" dirty="0"/>
          </a:p>
          <a:p>
            <a:r>
              <a:rPr lang="en-US" sz="3700" dirty="0"/>
              <a:t>The file named "/</a:t>
            </a:r>
            <a:r>
              <a:rPr lang="en-US" sz="3700" dirty="0" err="1"/>
              <a:t>etc</a:t>
            </a:r>
            <a:r>
              <a:rPr lang="en-US" sz="3700" dirty="0"/>
              <a:t>/</a:t>
            </a:r>
            <a:r>
              <a:rPr lang="en-US" sz="3700" dirty="0" err="1"/>
              <a:t>motd</a:t>
            </a:r>
            <a:r>
              <a:rPr lang="en-US" sz="3700" dirty="0"/>
              <a:t>" is created with the content "Property of ...".</a:t>
            </a:r>
          </a:p>
          <a:p>
            <a:endParaRPr lang="en-US" sz="37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430757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4"/>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950381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353453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864649"/>
          </a:xfrm>
        </p:spPr>
        <p:txBody>
          <a:bodyPr>
            <a:normAutofit fontScale="92500"/>
          </a:bodyPr>
          <a:lstStyle/>
          <a:p>
            <a:pPr>
              <a:lnSpc>
                <a:spcPct val="90000"/>
              </a:lnSpc>
            </a:pPr>
            <a:r>
              <a:rPr lang="en-US" dirty="0"/>
              <a:t>What is a resource?</a:t>
            </a:r>
          </a:p>
          <a:p>
            <a:pPr>
              <a:lnSpc>
                <a:spcPct val="90000"/>
              </a:lnSpc>
            </a:pPr>
            <a:endParaRPr lang="en-US" dirty="0" smtClean="0"/>
          </a:p>
          <a:p>
            <a:pPr>
              <a:lnSpc>
                <a:spcPct val="90000"/>
              </a:lnSpc>
            </a:pPr>
            <a:r>
              <a:rPr lang="en-US" dirty="0" smtClean="0"/>
              <a:t>What </a:t>
            </a:r>
            <a:r>
              <a:rPr lang="en-US" dirty="0"/>
              <a:t>are some other possible examples of resources?</a:t>
            </a:r>
          </a:p>
          <a:p>
            <a:pPr>
              <a:lnSpc>
                <a:spcPct val="90000"/>
              </a:lnSpc>
            </a:pPr>
            <a:endParaRPr lang="en-US" dirty="0"/>
          </a:p>
          <a:p>
            <a:pPr>
              <a:lnSpc>
                <a:spcPct val="90000"/>
              </a:lnSpc>
            </a:pPr>
            <a:r>
              <a:rPr lang="en-US" dirty="0"/>
              <a:t>How did the examples resources we wrote describe the desired state of an element of our infrastructure?</a:t>
            </a:r>
          </a:p>
          <a:p>
            <a:pPr>
              <a:lnSpc>
                <a:spcPct val="90000"/>
              </a:lnSpc>
            </a:pPr>
            <a:endParaRPr lang="en-US" dirty="0"/>
          </a:p>
          <a:p>
            <a:pPr>
              <a:lnSpc>
                <a:spcPct val="90000"/>
              </a:lnSpc>
            </a:pPr>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2267448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4" y="3505073"/>
            <a:ext cx="10974132" cy="4864649"/>
          </a:xfrm>
        </p:spPr>
        <p:txBody>
          <a:bodyPr>
            <a:normAutofit/>
          </a:bodyPr>
          <a:lstStyle/>
          <a:p>
            <a:r>
              <a:rPr lang="en-US" dirty="0"/>
              <a:t>What questions can </a:t>
            </a:r>
            <a:r>
              <a:rPr lang="en-US" dirty="0" smtClean="0"/>
              <a:t>we </a:t>
            </a:r>
            <a:r>
              <a:rPr lang="en-US" dirty="0"/>
              <a:t>answer for you? </a:t>
            </a:r>
          </a:p>
          <a:p>
            <a:pPr marL="609570" indent="-609570">
              <a:buFont typeface="Arial"/>
              <a:buChar char="•"/>
            </a:pPr>
            <a:endParaRPr lang="en-US" dirty="0" smtClean="0">
              <a:latin typeface="Inconsolata"/>
              <a:cs typeface="Inconsolata"/>
            </a:endParaRPr>
          </a:p>
          <a:p>
            <a:pPr marL="609570" indent="-609570">
              <a:buFont typeface="Arial"/>
              <a:buChar char="•"/>
            </a:pPr>
            <a:r>
              <a:rPr lang="en-US" dirty="0" smtClean="0">
                <a:latin typeface="Inconsolata"/>
                <a:cs typeface="Inconsolata"/>
              </a:rPr>
              <a:t>chef-apply</a:t>
            </a:r>
          </a:p>
          <a:p>
            <a:pPr marL="609570" indent="-609570">
              <a:buFont typeface="Arial"/>
              <a:buChar char="•"/>
            </a:pPr>
            <a:r>
              <a:rPr lang="en-US" dirty="0" smtClean="0"/>
              <a:t>Resources</a:t>
            </a:r>
          </a:p>
          <a:p>
            <a:pPr marL="609570" indent="-609570">
              <a:buFont typeface="Arial"/>
              <a:buChar char="•"/>
            </a:pPr>
            <a:r>
              <a:rPr lang="en-US" dirty="0" smtClean="0"/>
              <a:t>Resource - default actions and default attributes</a:t>
            </a:r>
          </a:p>
          <a:p>
            <a:pPr marL="609570" indent="-60957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570787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0902969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About Nano?</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a:t>
            </a:r>
            <a:r>
              <a:rPr lang="en-US" dirty="0" err="1"/>
              <a:t>usr</a:t>
            </a:r>
            <a:r>
              <a:rPr lang="en-US" dirty="0"/>
              <a:t>/bin/which: no nano in (/</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937944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a:t>
            </a:r>
            <a:r>
              <a:rPr lang="en-US" dirty="0" err="1"/>
              <a:t>usr</a:t>
            </a:r>
            <a:r>
              <a:rPr lang="en-US" dirty="0"/>
              <a:t>/bin/which: no vim in (/</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294353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5"/>
            <a:ext cx="14423693" cy="5723689"/>
          </a:xfrm>
        </p:spPr>
        <p:txBody>
          <a:bodyPr/>
          <a:lstStyle/>
          <a:p>
            <a:r>
              <a:rPr lang="en-US" dirty="0"/>
              <a:t>/</a:t>
            </a:r>
            <a:r>
              <a:rPr lang="en-US" dirty="0" err="1"/>
              <a:t>usr</a:t>
            </a:r>
            <a:r>
              <a:rPr lang="en-US" dirty="0"/>
              <a:t>/bin/which: no emacs in (/</a:t>
            </a:r>
            <a:r>
              <a:rPr lang="en-US" dirty="0" err="1"/>
              <a:t>usr</a:t>
            </a:r>
            <a:r>
              <a:rPr lang="en-US" dirty="0"/>
              <a:t>/local/bin:/bin:/</a:t>
            </a:r>
            <a:r>
              <a:rPr lang="en-US" dirty="0" err="1"/>
              <a:t>usr</a:t>
            </a:r>
            <a:r>
              <a:rPr lang="en-US" dirty="0"/>
              <a:t>/bin:/</a:t>
            </a:r>
            <a:r>
              <a:rPr lang="en-US" dirty="0" err="1"/>
              <a:t>usr</a:t>
            </a:r>
            <a:r>
              <a:rPr lang="en-US" dirty="0"/>
              <a:t>/local/</a:t>
            </a:r>
            <a:r>
              <a:rPr lang="en-US" dirty="0" err="1"/>
              <a:t>sbin</a:t>
            </a:r>
            <a:r>
              <a:rPr lang="en-US" dirty="0"/>
              <a:t>:/</a:t>
            </a:r>
            <a:r>
              <a:rPr lang="en-US" dirty="0" err="1"/>
              <a:t>usr</a:t>
            </a:r>
            <a:r>
              <a:rPr lang="en-US" dirty="0"/>
              <a:t>/</a:t>
            </a:r>
            <a:r>
              <a:rPr lang="en-US" dirty="0" err="1"/>
              <a:t>sbin</a:t>
            </a:r>
            <a:r>
              <a:rPr lang="en-US" dirty="0"/>
              <a:t>:/</a:t>
            </a:r>
            <a:r>
              <a:rPr lang="en-US" dirty="0" err="1"/>
              <a:t>sbin</a:t>
            </a:r>
            <a:r>
              <a:rPr lang="en-US" dirty="0"/>
              <a:t>:/home/chef/bin)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1"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81715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915819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00" b="1" dirty="0" smtClean="0"/>
              <a:t>chef-apply</a:t>
            </a:r>
            <a:r>
              <a:rPr lang="en-US" sz="3700" dirty="0" smtClean="0"/>
              <a:t> is a command-line application that allows us to work with resources and recipes files.</a:t>
            </a:r>
          </a:p>
          <a:p>
            <a:endParaRPr lang="en-US" sz="3700" dirty="0"/>
          </a:p>
          <a:p>
            <a:endParaRPr lang="en-US" sz="3700" dirty="0"/>
          </a:p>
          <a:p>
            <a:endParaRPr lang="en-US" sz="37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374078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14328</TotalTime>
  <Words>4827</Words>
  <Application>Microsoft Macintosh PowerPoint</Application>
  <PresentationFormat>Custom</PresentationFormat>
  <Paragraphs>594</Paragraphs>
  <Slides>46</Slides>
  <Notes>46</Notes>
  <HiddenSlides>0</HiddenSlides>
  <MMClips>0</MMClips>
  <ScaleCrop>false</ScaleCrop>
  <HeadingPairs>
    <vt:vector size="4" baseType="variant">
      <vt:variant>
        <vt:lpstr>Theme</vt:lpstr>
      </vt:variant>
      <vt:variant>
        <vt:i4>1</vt:i4>
      </vt:variant>
      <vt:variant>
        <vt:lpstr>Slide Titles</vt:lpstr>
      </vt:variant>
      <vt:variant>
        <vt:i4>46</vt:i4>
      </vt:variant>
    </vt:vector>
  </HeadingPairs>
  <TitlesOfParts>
    <vt:vector size="47" baseType="lpstr">
      <vt:lpstr>ChefDk3.2Template</vt:lpstr>
      <vt:lpstr>Chef Resources</vt:lpstr>
      <vt:lpstr>Objectives</vt:lpstr>
      <vt:lpstr>Choose an Editor</vt:lpstr>
      <vt:lpstr>Linux Editor Reference</vt:lpstr>
      <vt:lpstr>GE: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GE: 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1839</cp:revision>
  <cp:lastPrinted>2015-02-07T23:49:10Z</cp:lastPrinted>
  <dcterms:created xsi:type="dcterms:W3CDTF">2012-09-13T17:36:07Z</dcterms:created>
  <dcterms:modified xsi:type="dcterms:W3CDTF">2015-10-04T05:11:51Z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